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wmf" ContentType="image/x-wmf"/>
  <Default Extension="rels" ContentType="application/vnd.openxmlformats-package.relationships+xml"/>
  <Default Extension="xml" ContentType="application/xml"/>
  <Default Extension="wdp" ContentType="image/vnd.ms-photo"/>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6"/>
  </p:notesMasterIdLst>
  <p:sldIdLst>
    <p:sldId id="339" r:id="rId2"/>
    <p:sldId id="327" r:id="rId3"/>
    <p:sldId id="328" r:id="rId4"/>
    <p:sldId id="329" r:id="rId5"/>
    <p:sldId id="330" r:id="rId6"/>
    <p:sldId id="331" r:id="rId7"/>
    <p:sldId id="332" r:id="rId8"/>
    <p:sldId id="333" r:id="rId9"/>
    <p:sldId id="334" r:id="rId10"/>
    <p:sldId id="335" r:id="rId11"/>
    <p:sldId id="336" r:id="rId12"/>
    <p:sldId id="337" r:id="rId13"/>
    <p:sldId id="338" r:id="rId14"/>
    <p:sldId id="316" r:id="rId15"/>
    <p:sldId id="317" r:id="rId16"/>
    <p:sldId id="318" r:id="rId17"/>
    <p:sldId id="258" r:id="rId18"/>
    <p:sldId id="259" r:id="rId19"/>
    <p:sldId id="260" r:id="rId20"/>
    <p:sldId id="261" r:id="rId21"/>
    <p:sldId id="262" r:id="rId22"/>
    <p:sldId id="263" r:id="rId23"/>
    <p:sldId id="265" r:id="rId24"/>
    <p:sldId id="266" r:id="rId25"/>
    <p:sldId id="267" r:id="rId26"/>
    <p:sldId id="268" r:id="rId27"/>
    <p:sldId id="269" r:id="rId28"/>
    <p:sldId id="270" r:id="rId29"/>
    <p:sldId id="271" r:id="rId30"/>
    <p:sldId id="319" r:id="rId31"/>
    <p:sldId id="272" r:id="rId32"/>
    <p:sldId id="273" r:id="rId33"/>
    <p:sldId id="274" r:id="rId34"/>
    <p:sldId id="275" r:id="rId35"/>
    <p:sldId id="276" r:id="rId36"/>
    <p:sldId id="277" r:id="rId37"/>
    <p:sldId id="278" r:id="rId38"/>
    <p:sldId id="279" r:id="rId39"/>
    <p:sldId id="280" r:id="rId40"/>
    <p:sldId id="281" r:id="rId41"/>
    <p:sldId id="282" r:id="rId42"/>
    <p:sldId id="283" r:id="rId43"/>
    <p:sldId id="285" r:id="rId44"/>
    <p:sldId id="287" r:id="rId45"/>
    <p:sldId id="320" r:id="rId46"/>
    <p:sldId id="288" r:id="rId47"/>
    <p:sldId id="289" r:id="rId48"/>
    <p:sldId id="290" r:id="rId49"/>
    <p:sldId id="291" r:id="rId50"/>
    <p:sldId id="292" r:id="rId51"/>
    <p:sldId id="294" r:id="rId52"/>
    <p:sldId id="340" r:id="rId53"/>
    <p:sldId id="295" r:id="rId54"/>
    <p:sldId id="296" r:id="rId55"/>
    <p:sldId id="299" r:id="rId56"/>
    <p:sldId id="300" r:id="rId57"/>
    <p:sldId id="301" r:id="rId58"/>
    <p:sldId id="302" r:id="rId59"/>
    <p:sldId id="324" r:id="rId60"/>
    <p:sldId id="325" r:id="rId61"/>
    <p:sldId id="303" r:id="rId62"/>
    <p:sldId id="304" r:id="rId63"/>
    <p:sldId id="306" r:id="rId64"/>
    <p:sldId id="322" r:id="rId65"/>
    <p:sldId id="307" r:id="rId66"/>
    <p:sldId id="321" r:id="rId67"/>
    <p:sldId id="326" r:id="rId68"/>
    <p:sldId id="323" r:id="rId69"/>
    <p:sldId id="308" r:id="rId70"/>
    <p:sldId id="309" r:id="rId71"/>
    <p:sldId id="311" r:id="rId72"/>
    <p:sldId id="312" r:id="rId73"/>
    <p:sldId id="313" r:id="rId74"/>
    <p:sldId id="315" r:id="rId75"/>
  </p:sldIdLst>
  <p:sldSz cx="9144000" cy="6858000" type="screen4x3"/>
  <p:notesSz cx="6858000" cy="9144000"/>
  <p:defaultTextStyle>
    <a:defPPr>
      <a:defRPr lang="es-A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50" d="100"/>
          <a:sy n="50" d="100"/>
        </p:scale>
        <p:origin x="-996" y="216"/>
      </p:cViewPr>
      <p:guideLst>
        <p:guide orient="horz" pos="2160"/>
        <p:guide pos="2880"/>
      </p:guideLst>
    </p:cSldViewPr>
  </p:slideViewPr>
  <p:notesTextViewPr>
    <p:cViewPr>
      <p:scale>
        <a:sx n="1" d="1"/>
        <a:sy n="1" d="1"/>
      </p:scale>
      <p:origin x="0" y="0"/>
    </p:cViewPr>
  </p:notesTextViewPr>
  <p:sorterViewPr>
    <p:cViewPr>
      <p:scale>
        <a:sx n="130" d="100"/>
        <a:sy n="13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4.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AR"/>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A552EE9-2D9E-4E87-AA13-91BBAE2D36F5}" type="datetimeFigureOut">
              <a:rPr lang="es-AR" smtClean="0"/>
              <a:t>22/8/2017</a:t>
            </a:fld>
            <a:endParaRPr lang="es-AR"/>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AR"/>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AR"/>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375AD4B-782E-4D6D-B58E-239C84C178BF}" type="slidenum">
              <a:rPr lang="es-AR" smtClean="0"/>
              <a:t>‹Nº›</a:t>
            </a:fld>
            <a:endParaRPr lang="es-AR"/>
          </a:p>
        </p:txBody>
      </p:sp>
    </p:spTree>
    <p:extLst>
      <p:ext uri="{BB962C8B-B14F-4D97-AF65-F5344CB8AC3E}">
        <p14:creationId xmlns:p14="http://schemas.microsoft.com/office/powerpoint/2010/main" val="34321185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AR" dirty="0"/>
          </a:p>
        </p:txBody>
      </p:sp>
      <p:sp>
        <p:nvSpPr>
          <p:cNvPr id="4" name="3 Marcador de número de diapositiva"/>
          <p:cNvSpPr>
            <a:spLocks noGrp="1"/>
          </p:cNvSpPr>
          <p:nvPr>
            <p:ph type="sldNum" sz="quarter" idx="10"/>
          </p:nvPr>
        </p:nvSpPr>
        <p:spPr/>
        <p:txBody>
          <a:bodyPr/>
          <a:lstStyle/>
          <a:p>
            <a:fld id="{4375AD4B-782E-4D6D-B58E-239C84C178BF}" type="slidenum">
              <a:rPr lang="es-AR" smtClean="0"/>
              <a:t>16</a:t>
            </a:fld>
            <a:endParaRPr lang="es-AR"/>
          </a:p>
        </p:txBody>
      </p:sp>
    </p:spTree>
    <p:extLst>
      <p:ext uri="{BB962C8B-B14F-4D97-AF65-F5344CB8AC3E}">
        <p14:creationId xmlns:p14="http://schemas.microsoft.com/office/powerpoint/2010/main" val="19298575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2 Marcador de notas"/>
          <p:cNvSpPr>
            <a:spLocks noGrp="1"/>
          </p:cNvSpPr>
          <p:nvPr>
            <p:ph type="body" idx="1"/>
          </p:nvPr>
        </p:nvSpPr>
        <p:spPr/>
        <p:txBody>
          <a:bodyPr/>
          <a:lstStyle/>
          <a:p>
            <a:pPr marL="285750" indent="-285750" eaLnBrk="1" fontAlgn="auto" hangingPunct="1">
              <a:spcBef>
                <a:spcPts val="0"/>
              </a:spcBef>
              <a:spcAft>
                <a:spcPts val="0"/>
              </a:spcAft>
              <a:buFont typeface="Arial" pitchFamily="34" charset="0"/>
              <a:buChar char="•"/>
              <a:defRPr/>
            </a:pPr>
            <a:r>
              <a:rPr lang="es-MX" b="1" dirty="0" smtClean="0">
                <a:latin typeface="Arial Rounded MT Bold" pitchFamily="34" charset="0"/>
              </a:rPr>
              <a:t>Químicamente la oxidación se define como la pérdida de electrones y la reducción como la ganancia de ellos.</a:t>
            </a:r>
          </a:p>
          <a:p>
            <a:pPr eaLnBrk="1" fontAlgn="auto" hangingPunct="1">
              <a:spcBef>
                <a:spcPts val="0"/>
              </a:spcBef>
              <a:spcAft>
                <a:spcPts val="0"/>
              </a:spcAft>
              <a:defRPr/>
            </a:pPr>
            <a:endParaRPr lang="es-MX" b="1" dirty="0" smtClean="0">
              <a:latin typeface="Arial Rounded MT Bold" pitchFamily="34" charset="0"/>
            </a:endParaRPr>
          </a:p>
          <a:p>
            <a:pPr marL="285750" indent="-285750" eaLnBrk="1" fontAlgn="auto" hangingPunct="1">
              <a:spcBef>
                <a:spcPts val="0"/>
              </a:spcBef>
              <a:spcAft>
                <a:spcPts val="0"/>
              </a:spcAft>
              <a:buFont typeface="Arial" pitchFamily="34" charset="0"/>
              <a:buChar char="•"/>
              <a:defRPr/>
            </a:pPr>
            <a:r>
              <a:rPr lang="es-MX" b="1" dirty="0" smtClean="0">
                <a:latin typeface="Arial Rounded MT Bold" pitchFamily="34" charset="0"/>
              </a:rPr>
              <a:t>En consecuencia la oxidación está siempre acompañada por la reducción de un aceptor de electrones.</a:t>
            </a:r>
          </a:p>
          <a:p>
            <a:pPr eaLnBrk="1" fontAlgn="auto" hangingPunct="1">
              <a:spcBef>
                <a:spcPts val="0"/>
              </a:spcBef>
              <a:spcAft>
                <a:spcPts val="0"/>
              </a:spcAft>
              <a:defRPr/>
            </a:pPr>
            <a:endParaRPr lang="es-MX" b="1" dirty="0" smtClean="0">
              <a:latin typeface="Arial Rounded MT Bold" pitchFamily="34" charset="0"/>
            </a:endParaRPr>
          </a:p>
          <a:p>
            <a:pPr marL="285750" indent="-285750" eaLnBrk="1" fontAlgn="auto" hangingPunct="1">
              <a:spcBef>
                <a:spcPts val="0"/>
              </a:spcBef>
              <a:spcAft>
                <a:spcPts val="0"/>
              </a:spcAft>
              <a:buFont typeface="Arial" pitchFamily="34" charset="0"/>
              <a:buChar char="•"/>
              <a:defRPr/>
            </a:pPr>
            <a:r>
              <a:rPr lang="es-MX" b="1" dirty="0" smtClean="0">
                <a:latin typeface="Arial Rounded MT Bold" pitchFamily="34" charset="0"/>
              </a:rPr>
              <a:t>Este principio de OXIDO- REDUCCIÓN se aplica a los sistemas bioquímicos y es un concepto importante para la comprensión de la naturaleza de las oxidaciones biológicas.</a:t>
            </a:r>
          </a:p>
          <a:p>
            <a:pPr eaLnBrk="1" fontAlgn="auto" hangingPunct="1">
              <a:spcBef>
                <a:spcPts val="0"/>
              </a:spcBef>
              <a:spcAft>
                <a:spcPts val="0"/>
              </a:spcAft>
              <a:defRPr/>
            </a:pPr>
            <a:endParaRPr lang="es-MX" b="1" dirty="0" smtClean="0">
              <a:latin typeface="Arial Rounded MT Bold" pitchFamily="34" charset="0"/>
            </a:endParaRPr>
          </a:p>
          <a:p>
            <a:pPr marL="285750" indent="-285750" eaLnBrk="1" fontAlgn="auto" hangingPunct="1">
              <a:spcBef>
                <a:spcPts val="0"/>
              </a:spcBef>
              <a:spcAft>
                <a:spcPts val="0"/>
              </a:spcAft>
              <a:buFont typeface="Arial" pitchFamily="34" charset="0"/>
              <a:buChar char="•"/>
              <a:defRPr/>
            </a:pPr>
            <a:r>
              <a:rPr lang="es-MX" b="1" dirty="0" smtClean="0">
                <a:latin typeface="Arial Rounded MT Bold" pitchFamily="34" charset="0"/>
              </a:rPr>
              <a:t>La vida de los animales superiores depende en forma absoluta del suministro de oxígeno.</a:t>
            </a:r>
          </a:p>
          <a:p>
            <a:pPr eaLnBrk="1" fontAlgn="auto" hangingPunct="1">
              <a:spcBef>
                <a:spcPts val="0"/>
              </a:spcBef>
              <a:spcAft>
                <a:spcPts val="0"/>
              </a:spcAft>
              <a:defRPr/>
            </a:pPr>
            <a:endParaRPr lang="es-AR" dirty="0" smtClean="0"/>
          </a:p>
        </p:txBody>
      </p:sp>
      <p:sp>
        <p:nvSpPr>
          <p:cNvPr id="29700"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fontAlgn="base" hangingPunct="1">
              <a:spcBef>
                <a:spcPct val="0"/>
              </a:spcBef>
              <a:spcAft>
                <a:spcPct val="0"/>
              </a:spcAft>
            </a:pPr>
            <a:fld id="{1CB44EAA-1D2D-495E-A157-7937226EE28D}" type="slidenum">
              <a:rPr lang="es-AR" altLang="es-AR" smtClean="0"/>
              <a:pPr eaLnBrk="1" fontAlgn="base" hangingPunct="1">
                <a:spcBef>
                  <a:spcPct val="0"/>
                </a:spcBef>
                <a:spcAft>
                  <a:spcPct val="0"/>
                </a:spcAft>
              </a:pPr>
              <a:t>23</a:t>
            </a:fld>
            <a:endParaRPr lang="es-AR" altLang="es-AR"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871" eaLnBrk="0" hangingPunct="0">
              <a:defRPr baseline="-25000">
                <a:solidFill>
                  <a:schemeClr val="tx1"/>
                </a:solidFill>
                <a:latin typeface="Arial" charset="0"/>
                <a:cs typeface="Arial" charset="0"/>
              </a:defRPr>
            </a:lvl1pPr>
            <a:lvl2pPr marL="703054" indent="-270405" defTabSz="914871" eaLnBrk="0" hangingPunct="0">
              <a:defRPr baseline="-25000">
                <a:solidFill>
                  <a:schemeClr val="tx1"/>
                </a:solidFill>
                <a:latin typeface="Arial" charset="0"/>
                <a:cs typeface="Arial" charset="0"/>
              </a:defRPr>
            </a:lvl2pPr>
            <a:lvl3pPr marL="1081621" indent="-216324" defTabSz="914871" eaLnBrk="0" hangingPunct="0">
              <a:defRPr baseline="-25000">
                <a:solidFill>
                  <a:schemeClr val="tx1"/>
                </a:solidFill>
                <a:latin typeface="Arial" charset="0"/>
                <a:cs typeface="Arial" charset="0"/>
              </a:defRPr>
            </a:lvl3pPr>
            <a:lvl4pPr marL="1514269" indent="-216324" defTabSz="914871" eaLnBrk="0" hangingPunct="0">
              <a:defRPr baseline="-25000">
                <a:solidFill>
                  <a:schemeClr val="tx1"/>
                </a:solidFill>
                <a:latin typeface="Arial" charset="0"/>
                <a:cs typeface="Arial" charset="0"/>
              </a:defRPr>
            </a:lvl4pPr>
            <a:lvl5pPr marL="1946918" indent="-216324" defTabSz="914871" eaLnBrk="0" hangingPunct="0">
              <a:defRPr baseline="-25000">
                <a:solidFill>
                  <a:schemeClr val="tx1"/>
                </a:solidFill>
                <a:latin typeface="Arial" charset="0"/>
                <a:cs typeface="Arial" charset="0"/>
              </a:defRPr>
            </a:lvl5pPr>
            <a:lvl6pPr marL="2379566" indent="-216324" defTabSz="914871" eaLnBrk="0" fontAlgn="base" hangingPunct="0">
              <a:spcBef>
                <a:spcPct val="0"/>
              </a:spcBef>
              <a:spcAft>
                <a:spcPct val="0"/>
              </a:spcAft>
              <a:defRPr baseline="-25000">
                <a:solidFill>
                  <a:schemeClr val="tx1"/>
                </a:solidFill>
                <a:latin typeface="Arial" charset="0"/>
                <a:cs typeface="Arial" charset="0"/>
              </a:defRPr>
            </a:lvl6pPr>
            <a:lvl7pPr marL="2812214" indent="-216324" defTabSz="914871" eaLnBrk="0" fontAlgn="base" hangingPunct="0">
              <a:spcBef>
                <a:spcPct val="0"/>
              </a:spcBef>
              <a:spcAft>
                <a:spcPct val="0"/>
              </a:spcAft>
              <a:defRPr baseline="-25000">
                <a:solidFill>
                  <a:schemeClr val="tx1"/>
                </a:solidFill>
                <a:latin typeface="Arial" charset="0"/>
                <a:cs typeface="Arial" charset="0"/>
              </a:defRPr>
            </a:lvl7pPr>
            <a:lvl8pPr marL="3244863" indent="-216324" defTabSz="914871" eaLnBrk="0" fontAlgn="base" hangingPunct="0">
              <a:spcBef>
                <a:spcPct val="0"/>
              </a:spcBef>
              <a:spcAft>
                <a:spcPct val="0"/>
              </a:spcAft>
              <a:defRPr baseline="-25000">
                <a:solidFill>
                  <a:schemeClr val="tx1"/>
                </a:solidFill>
                <a:latin typeface="Arial" charset="0"/>
                <a:cs typeface="Arial" charset="0"/>
              </a:defRPr>
            </a:lvl8pPr>
            <a:lvl9pPr marL="3677511" indent="-216324" defTabSz="914871" eaLnBrk="0" fontAlgn="base" hangingPunct="0">
              <a:spcBef>
                <a:spcPct val="0"/>
              </a:spcBef>
              <a:spcAft>
                <a:spcPct val="0"/>
              </a:spcAft>
              <a:defRPr baseline="-25000">
                <a:solidFill>
                  <a:schemeClr val="tx1"/>
                </a:solidFill>
                <a:latin typeface="Arial" charset="0"/>
                <a:cs typeface="Arial" charset="0"/>
              </a:defRPr>
            </a:lvl9pPr>
          </a:lstStyle>
          <a:p>
            <a:pPr eaLnBrk="1" hangingPunct="1"/>
            <a:fld id="{BB5EC4FD-7407-44A2-B56E-83359AB0531E}" type="slidenum">
              <a:rPr lang="es-ES_tradnl" altLang="es-AR" baseline="0" smtClean="0"/>
              <a:pPr eaLnBrk="1" hangingPunct="1"/>
              <a:t>57</a:t>
            </a:fld>
            <a:endParaRPr lang="es-ES_tradnl" altLang="es-AR" baseline="0" smtClean="0"/>
          </a:p>
        </p:txBody>
      </p:sp>
      <p:sp>
        <p:nvSpPr>
          <p:cNvPr id="53251" name="Rectangle 2"/>
          <p:cNvSpPr>
            <a:spLocks noChangeArrowheads="1"/>
          </p:cNvSpPr>
          <p:nvPr/>
        </p:nvSpPr>
        <p:spPr bwMode="auto">
          <a:xfrm>
            <a:off x="3886569" y="0"/>
            <a:ext cx="2971431" cy="4577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86530" tIns="43265" rIns="86530" bIns="43265"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53252" name="Rectangle 3"/>
          <p:cNvSpPr>
            <a:spLocks noChangeArrowheads="1"/>
          </p:cNvSpPr>
          <p:nvPr/>
        </p:nvSpPr>
        <p:spPr bwMode="auto">
          <a:xfrm>
            <a:off x="3886569" y="8686221"/>
            <a:ext cx="2971431" cy="4577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76" tIns="44444" rIns="90476" bIns="44444" anchor="b"/>
          <a:lstStyle>
            <a:lvl1pPr defTabSz="966788" eaLnBrk="0" hangingPunct="0">
              <a:defRPr baseline="-25000">
                <a:solidFill>
                  <a:schemeClr val="tx1"/>
                </a:solidFill>
                <a:latin typeface="Arial" charset="0"/>
                <a:cs typeface="Arial" charset="0"/>
              </a:defRPr>
            </a:lvl1pPr>
            <a:lvl2pPr marL="742950" indent="-285750" defTabSz="966788" eaLnBrk="0" hangingPunct="0">
              <a:defRPr baseline="-25000">
                <a:solidFill>
                  <a:schemeClr val="tx1"/>
                </a:solidFill>
                <a:latin typeface="Arial" charset="0"/>
                <a:cs typeface="Arial" charset="0"/>
              </a:defRPr>
            </a:lvl2pPr>
            <a:lvl3pPr marL="1143000" indent="-228600" defTabSz="966788" eaLnBrk="0" hangingPunct="0">
              <a:defRPr baseline="-25000">
                <a:solidFill>
                  <a:schemeClr val="tx1"/>
                </a:solidFill>
                <a:latin typeface="Arial" charset="0"/>
                <a:cs typeface="Arial" charset="0"/>
              </a:defRPr>
            </a:lvl3pPr>
            <a:lvl4pPr marL="1600200" indent="-228600" defTabSz="966788" eaLnBrk="0" hangingPunct="0">
              <a:defRPr baseline="-25000">
                <a:solidFill>
                  <a:schemeClr val="tx1"/>
                </a:solidFill>
                <a:latin typeface="Arial" charset="0"/>
                <a:cs typeface="Arial" charset="0"/>
              </a:defRPr>
            </a:lvl4pPr>
            <a:lvl5pPr marL="2057400" indent="-228600" defTabSz="966788" eaLnBrk="0" hangingPunct="0">
              <a:defRPr baseline="-25000">
                <a:solidFill>
                  <a:schemeClr val="tx1"/>
                </a:solidFill>
                <a:latin typeface="Arial" charset="0"/>
                <a:cs typeface="Arial" charset="0"/>
              </a:defRPr>
            </a:lvl5pPr>
            <a:lvl6pPr marL="2514600" indent="-228600" defTabSz="966788" eaLnBrk="0" fontAlgn="base" hangingPunct="0">
              <a:spcBef>
                <a:spcPct val="0"/>
              </a:spcBef>
              <a:spcAft>
                <a:spcPct val="0"/>
              </a:spcAft>
              <a:defRPr baseline="-25000">
                <a:solidFill>
                  <a:schemeClr val="tx1"/>
                </a:solidFill>
                <a:latin typeface="Arial" charset="0"/>
                <a:cs typeface="Arial" charset="0"/>
              </a:defRPr>
            </a:lvl6pPr>
            <a:lvl7pPr marL="2971800" indent="-228600" defTabSz="966788" eaLnBrk="0" fontAlgn="base" hangingPunct="0">
              <a:spcBef>
                <a:spcPct val="0"/>
              </a:spcBef>
              <a:spcAft>
                <a:spcPct val="0"/>
              </a:spcAft>
              <a:defRPr baseline="-25000">
                <a:solidFill>
                  <a:schemeClr val="tx1"/>
                </a:solidFill>
                <a:latin typeface="Arial" charset="0"/>
                <a:cs typeface="Arial" charset="0"/>
              </a:defRPr>
            </a:lvl7pPr>
            <a:lvl8pPr marL="3429000" indent="-228600" defTabSz="966788" eaLnBrk="0" fontAlgn="base" hangingPunct="0">
              <a:spcBef>
                <a:spcPct val="0"/>
              </a:spcBef>
              <a:spcAft>
                <a:spcPct val="0"/>
              </a:spcAft>
              <a:defRPr baseline="-25000">
                <a:solidFill>
                  <a:schemeClr val="tx1"/>
                </a:solidFill>
                <a:latin typeface="Arial" charset="0"/>
                <a:cs typeface="Arial" charset="0"/>
              </a:defRPr>
            </a:lvl8pPr>
            <a:lvl9pPr marL="3886200" indent="-228600" defTabSz="966788" eaLnBrk="0" fontAlgn="base" hangingPunct="0">
              <a:spcBef>
                <a:spcPct val="0"/>
              </a:spcBef>
              <a:spcAft>
                <a:spcPct val="0"/>
              </a:spcAft>
              <a:defRPr baseline="-25000">
                <a:solidFill>
                  <a:schemeClr val="tx1"/>
                </a:solidFill>
                <a:latin typeface="Arial" charset="0"/>
                <a:cs typeface="Arial" charset="0"/>
              </a:defRPr>
            </a:lvl9pPr>
          </a:lstStyle>
          <a:p>
            <a:pPr algn="r"/>
            <a:r>
              <a:rPr lang="es-ES_tradnl" altLang="es-AR" sz="1200" baseline="0"/>
              <a:t>31</a:t>
            </a:r>
          </a:p>
        </p:txBody>
      </p:sp>
      <p:sp>
        <p:nvSpPr>
          <p:cNvPr id="53253" name="Rectangle 4"/>
          <p:cNvSpPr>
            <a:spLocks noChangeArrowheads="1"/>
          </p:cNvSpPr>
          <p:nvPr/>
        </p:nvSpPr>
        <p:spPr bwMode="auto">
          <a:xfrm>
            <a:off x="0" y="8686221"/>
            <a:ext cx="2971431" cy="4577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86530" tIns="43265" rIns="86530" bIns="43265"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53254" name="Rectangle 5"/>
          <p:cNvSpPr>
            <a:spLocks noChangeArrowheads="1"/>
          </p:cNvSpPr>
          <p:nvPr/>
        </p:nvSpPr>
        <p:spPr bwMode="auto">
          <a:xfrm>
            <a:off x="0" y="0"/>
            <a:ext cx="2971431" cy="4577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86530" tIns="43265" rIns="86530" bIns="43265"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53255" name="Rectangle 6"/>
          <p:cNvSpPr>
            <a:spLocks noGrp="1" noRot="1" noChangeAspect="1" noChangeArrowheads="1" noTextEdit="1"/>
          </p:cNvSpPr>
          <p:nvPr>
            <p:ph type="sldImg"/>
          </p:nvPr>
        </p:nvSpPr>
        <p:spPr>
          <a:xfrm>
            <a:off x="1152525" y="692150"/>
            <a:ext cx="4554538" cy="3416300"/>
          </a:xfrm>
          <a:ln w="12700" cap="flat"/>
        </p:spPr>
      </p:sp>
      <p:sp>
        <p:nvSpPr>
          <p:cNvPr id="53256" name="Rectangle 7"/>
          <p:cNvSpPr>
            <a:spLocks noGrp="1" noChangeArrowheads="1"/>
          </p:cNvSpPr>
          <p:nvPr>
            <p:ph type="body" idx="1"/>
          </p:nvPr>
        </p:nvSpPr>
        <p:spPr>
          <a:xfrm>
            <a:off x="915138" y="4343110"/>
            <a:ext cx="5027724" cy="411567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476" tIns="44444" rIns="90476" bIns="44444"/>
          <a:lstStyle/>
          <a:p>
            <a:pPr eaLnBrk="1" hangingPunct="1"/>
            <a:endParaRPr lang="es-ES_tradnl" altLang="es-AR"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AR"/>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AR"/>
          </a:p>
        </p:txBody>
      </p:sp>
      <p:sp>
        <p:nvSpPr>
          <p:cNvPr id="4" name="3 Marcador de fecha"/>
          <p:cNvSpPr>
            <a:spLocks noGrp="1"/>
          </p:cNvSpPr>
          <p:nvPr>
            <p:ph type="dt" sz="half" idx="10"/>
          </p:nvPr>
        </p:nvSpPr>
        <p:spPr/>
        <p:txBody>
          <a:bodyPr/>
          <a:lstStyle/>
          <a:p>
            <a:fld id="{B761ED60-202E-4E34-ADB1-6F7705EA8A3C}" type="datetimeFigureOut">
              <a:rPr lang="es-AR" smtClean="0"/>
              <a:t>22/8/2017</a:t>
            </a:fld>
            <a:endParaRPr lang="es-AR"/>
          </a:p>
        </p:txBody>
      </p:sp>
      <p:sp>
        <p:nvSpPr>
          <p:cNvPr id="5" name="4 Marcador de pie de página"/>
          <p:cNvSpPr>
            <a:spLocks noGrp="1"/>
          </p:cNvSpPr>
          <p:nvPr>
            <p:ph type="ftr" sz="quarter" idx="11"/>
          </p:nvPr>
        </p:nvSpPr>
        <p:spPr/>
        <p:txBody>
          <a:bodyPr/>
          <a:lstStyle/>
          <a:p>
            <a:endParaRPr lang="es-AR"/>
          </a:p>
        </p:txBody>
      </p:sp>
      <p:sp>
        <p:nvSpPr>
          <p:cNvPr id="6" name="5 Marcador de número de diapositiva"/>
          <p:cNvSpPr>
            <a:spLocks noGrp="1"/>
          </p:cNvSpPr>
          <p:nvPr>
            <p:ph type="sldNum" sz="quarter" idx="12"/>
          </p:nvPr>
        </p:nvSpPr>
        <p:spPr/>
        <p:txBody>
          <a:bodyPr/>
          <a:lstStyle/>
          <a:p>
            <a:fld id="{435CC300-F9D8-4A37-8B3B-DD50DFDC467E}" type="slidenum">
              <a:rPr lang="es-AR" smtClean="0"/>
              <a:t>‹Nº›</a:t>
            </a:fld>
            <a:endParaRPr lang="es-AR"/>
          </a:p>
        </p:txBody>
      </p:sp>
    </p:spTree>
    <p:extLst>
      <p:ext uri="{BB962C8B-B14F-4D97-AF65-F5344CB8AC3E}">
        <p14:creationId xmlns:p14="http://schemas.microsoft.com/office/powerpoint/2010/main" val="10341929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AR"/>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fecha"/>
          <p:cNvSpPr>
            <a:spLocks noGrp="1"/>
          </p:cNvSpPr>
          <p:nvPr>
            <p:ph type="dt" sz="half" idx="10"/>
          </p:nvPr>
        </p:nvSpPr>
        <p:spPr/>
        <p:txBody>
          <a:bodyPr/>
          <a:lstStyle/>
          <a:p>
            <a:fld id="{B761ED60-202E-4E34-ADB1-6F7705EA8A3C}" type="datetimeFigureOut">
              <a:rPr lang="es-AR" smtClean="0"/>
              <a:t>22/8/2017</a:t>
            </a:fld>
            <a:endParaRPr lang="es-AR"/>
          </a:p>
        </p:txBody>
      </p:sp>
      <p:sp>
        <p:nvSpPr>
          <p:cNvPr id="5" name="4 Marcador de pie de página"/>
          <p:cNvSpPr>
            <a:spLocks noGrp="1"/>
          </p:cNvSpPr>
          <p:nvPr>
            <p:ph type="ftr" sz="quarter" idx="11"/>
          </p:nvPr>
        </p:nvSpPr>
        <p:spPr/>
        <p:txBody>
          <a:bodyPr/>
          <a:lstStyle/>
          <a:p>
            <a:endParaRPr lang="es-AR"/>
          </a:p>
        </p:txBody>
      </p:sp>
      <p:sp>
        <p:nvSpPr>
          <p:cNvPr id="6" name="5 Marcador de número de diapositiva"/>
          <p:cNvSpPr>
            <a:spLocks noGrp="1"/>
          </p:cNvSpPr>
          <p:nvPr>
            <p:ph type="sldNum" sz="quarter" idx="12"/>
          </p:nvPr>
        </p:nvSpPr>
        <p:spPr/>
        <p:txBody>
          <a:bodyPr/>
          <a:lstStyle/>
          <a:p>
            <a:fld id="{435CC300-F9D8-4A37-8B3B-DD50DFDC467E}" type="slidenum">
              <a:rPr lang="es-AR" smtClean="0"/>
              <a:t>‹Nº›</a:t>
            </a:fld>
            <a:endParaRPr lang="es-AR"/>
          </a:p>
        </p:txBody>
      </p:sp>
    </p:spTree>
    <p:extLst>
      <p:ext uri="{BB962C8B-B14F-4D97-AF65-F5344CB8AC3E}">
        <p14:creationId xmlns:p14="http://schemas.microsoft.com/office/powerpoint/2010/main" val="18847600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AR"/>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fecha"/>
          <p:cNvSpPr>
            <a:spLocks noGrp="1"/>
          </p:cNvSpPr>
          <p:nvPr>
            <p:ph type="dt" sz="half" idx="10"/>
          </p:nvPr>
        </p:nvSpPr>
        <p:spPr/>
        <p:txBody>
          <a:bodyPr/>
          <a:lstStyle/>
          <a:p>
            <a:fld id="{B761ED60-202E-4E34-ADB1-6F7705EA8A3C}" type="datetimeFigureOut">
              <a:rPr lang="es-AR" smtClean="0"/>
              <a:t>22/8/2017</a:t>
            </a:fld>
            <a:endParaRPr lang="es-AR"/>
          </a:p>
        </p:txBody>
      </p:sp>
      <p:sp>
        <p:nvSpPr>
          <p:cNvPr id="5" name="4 Marcador de pie de página"/>
          <p:cNvSpPr>
            <a:spLocks noGrp="1"/>
          </p:cNvSpPr>
          <p:nvPr>
            <p:ph type="ftr" sz="quarter" idx="11"/>
          </p:nvPr>
        </p:nvSpPr>
        <p:spPr/>
        <p:txBody>
          <a:bodyPr/>
          <a:lstStyle/>
          <a:p>
            <a:endParaRPr lang="es-AR"/>
          </a:p>
        </p:txBody>
      </p:sp>
      <p:sp>
        <p:nvSpPr>
          <p:cNvPr id="6" name="5 Marcador de número de diapositiva"/>
          <p:cNvSpPr>
            <a:spLocks noGrp="1"/>
          </p:cNvSpPr>
          <p:nvPr>
            <p:ph type="sldNum" sz="quarter" idx="12"/>
          </p:nvPr>
        </p:nvSpPr>
        <p:spPr/>
        <p:txBody>
          <a:bodyPr/>
          <a:lstStyle/>
          <a:p>
            <a:fld id="{435CC300-F9D8-4A37-8B3B-DD50DFDC467E}" type="slidenum">
              <a:rPr lang="es-AR" smtClean="0"/>
              <a:t>‹Nº›</a:t>
            </a:fld>
            <a:endParaRPr lang="es-AR"/>
          </a:p>
        </p:txBody>
      </p:sp>
    </p:spTree>
    <p:extLst>
      <p:ext uri="{BB962C8B-B14F-4D97-AF65-F5344CB8AC3E}">
        <p14:creationId xmlns:p14="http://schemas.microsoft.com/office/powerpoint/2010/main" val="25895501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cSld name="Título, texto y 2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457200" y="1600200"/>
            <a:ext cx="4038600" cy="452596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quarter" idx="2"/>
          </p:nvPr>
        </p:nvSpPr>
        <p:spPr>
          <a:xfrm>
            <a:off x="4648200" y="1600200"/>
            <a:ext cx="4038600" cy="21859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contenido"/>
          <p:cNvSpPr>
            <a:spLocks noGrp="1"/>
          </p:cNvSpPr>
          <p:nvPr>
            <p:ph sz="quarter" idx="3"/>
          </p:nvPr>
        </p:nvSpPr>
        <p:spPr>
          <a:xfrm>
            <a:off x="4648200" y="3938588"/>
            <a:ext cx="4038600" cy="218757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Rectangle 4"/>
          <p:cNvSpPr>
            <a:spLocks noGrp="1" noChangeArrowheads="1"/>
          </p:cNvSpPr>
          <p:nvPr>
            <p:ph type="dt" sz="half" idx="10"/>
          </p:nvPr>
        </p:nvSpPr>
        <p:spPr>
          <a:ln/>
        </p:spPr>
        <p:txBody>
          <a:bodyPr/>
          <a:lstStyle>
            <a:lvl1pPr>
              <a:defRPr/>
            </a:lvl1pPr>
          </a:lstStyle>
          <a:p>
            <a:pPr>
              <a:defRPr/>
            </a:pPr>
            <a:endParaRPr lang="es-ES"/>
          </a:p>
        </p:txBody>
      </p:sp>
      <p:sp>
        <p:nvSpPr>
          <p:cNvPr id="7" name="Rectangle 5"/>
          <p:cNvSpPr>
            <a:spLocks noGrp="1" noChangeArrowheads="1"/>
          </p:cNvSpPr>
          <p:nvPr>
            <p:ph type="ftr" sz="quarter" idx="11"/>
          </p:nvPr>
        </p:nvSpPr>
        <p:spPr>
          <a:ln/>
        </p:spPr>
        <p:txBody>
          <a:bodyPr/>
          <a:lstStyle>
            <a:lvl1pPr>
              <a:defRPr/>
            </a:lvl1pPr>
          </a:lstStyle>
          <a:p>
            <a:pPr>
              <a:defRPr/>
            </a:pPr>
            <a:endParaRPr lang="es-ES"/>
          </a:p>
        </p:txBody>
      </p:sp>
      <p:sp>
        <p:nvSpPr>
          <p:cNvPr id="8" name="Rectangle 6"/>
          <p:cNvSpPr>
            <a:spLocks noGrp="1" noChangeArrowheads="1"/>
          </p:cNvSpPr>
          <p:nvPr>
            <p:ph type="sldNum" sz="quarter" idx="12"/>
          </p:nvPr>
        </p:nvSpPr>
        <p:spPr>
          <a:ln/>
        </p:spPr>
        <p:txBody>
          <a:bodyPr/>
          <a:lstStyle>
            <a:lvl1pPr>
              <a:defRPr/>
            </a:lvl1pPr>
          </a:lstStyle>
          <a:p>
            <a:pPr>
              <a:defRPr/>
            </a:pPr>
            <a:fld id="{2FA7CBCA-C36F-451D-B7E9-5EE0229007F9}" type="slidenum">
              <a:rPr lang="es-ES"/>
              <a:pPr>
                <a:defRPr/>
              </a:pPr>
              <a:t>‹Nº›</a:t>
            </a:fld>
            <a:endParaRPr lang="es-ES"/>
          </a:p>
        </p:txBody>
      </p:sp>
    </p:spTree>
    <p:extLst>
      <p:ext uri="{BB962C8B-B14F-4D97-AF65-F5344CB8AC3E}">
        <p14:creationId xmlns:p14="http://schemas.microsoft.com/office/powerpoint/2010/main" val="229084632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457200" y="1600200"/>
            <a:ext cx="4038600" cy="452596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Rectangle 4"/>
          <p:cNvSpPr>
            <a:spLocks noGrp="1" noChangeArrowheads="1"/>
          </p:cNvSpPr>
          <p:nvPr>
            <p:ph type="dt" sz="half" idx="10"/>
          </p:nvPr>
        </p:nvSpPr>
        <p:spPr>
          <a:ln/>
        </p:spPr>
        <p:txBody>
          <a:bodyPr/>
          <a:lstStyle>
            <a:lvl1pPr>
              <a:defRPr/>
            </a:lvl1pPr>
          </a:lstStyle>
          <a:p>
            <a:pPr>
              <a:defRPr/>
            </a:pPr>
            <a:endParaRPr lang="es-ES"/>
          </a:p>
        </p:txBody>
      </p:sp>
      <p:sp>
        <p:nvSpPr>
          <p:cNvPr id="6" name="Rectangle 5"/>
          <p:cNvSpPr>
            <a:spLocks noGrp="1" noChangeArrowheads="1"/>
          </p:cNvSpPr>
          <p:nvPr>
            <p:ph type="ftr" sz="quarter" idx="11"/>
          </p:nvPr>
        </p:nvSpPr>
        <p:spPr>
          <a:ln/>
        </p:spPr>
        <p:txBody>
          <a:bodyPr/>
          <a:lstStyle>
            <a:lvl1pPr>
              <a:defRPr/>
            </a:lvl1pPr>
          </a:lstStyle>
          <a:p>
            <a:pPr>
              <a:defRPr/>
            </a:pPr>
            <a:endParaRPr lang="es-ES"/>
          </a:p>
        </p:txBody>
      </p:sp>
      <p:sp>
        <p:nvSpPr>
          <p:cNvPr id="7" name="Rectangle 6"/>
          <p:cNvSpPr>
            <a:spLocks noGrp="1" noChangeArrowheads="1"/>
          </p:cNvSpPr>
          <p:nvPr>
            <p:ph type="sldNum" sz="quarter" idx="12"/>
          </p:nvPr>
        </p:nvSpPr>
        <p:spPr>
          <a:ln/>
        </p:spPr>
        <p:txBody>
          <a:bodyPr/>
          <a:lstStyle>
            <a:lvl1pPr>
              <a:defRPr/>
            </a:lvl1pPr>
          </a:lstStyle>
          <a:p>
            <a:pPr>
              <a:defRPr/>
            </a:pPr>
            <a:fld id="{E031F5A4-440F-41B3-8729-7223C6BDD4C9}" type="slidenum">
              <a:rPr lang="es-ES"/>
              <a:pPr>
                <a:defRPr/>
              </a:pPr>
              <a:t>‹Nº›</a:t>
            </a:fld>
            <a:endParaRPr lang="es-ES"/>
          </a:p>
        </p:txBody>
      </p:sp>
    </p:spTree>
    <p:extLst>
      <p:ext uri="{BB962C8B-B14F-4D97-AF65-F5344CB8AC3E}">
        <p14:creationId xmlns:p14="http://schemas.microsoft.com/office/powerpoint/2010/main" val="281102585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AndTwoObj">
  <p:cSld name="Título, 1 objeto y 2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quarter" idx="2"/>
          </p:nvPr>
        </p:nvSpPr>
        <p:spPr>
          <a:xfrm>
            <a:off x="4648200" y="1600200"/>
            <a:ext cx="4038600" cy="21859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contenido"/>
          <p:cNvSpPr>
            <a:spLocks noGrp="1"/>
          </p:cNvSpPr>
          <p:nvPr>
            <p:ph sz="quarter" idx="3"/>
          </p:nvPr>
        </p:nvSpPr>
        <p:spPr>
          <a:xfrm>
            <a:off x="4648200" y="3938588"/>
            <a:ext cx="4038600" cy="218757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Rectangle 4"/>
          <p:cNvSpPr>
            <a:spLocks noGrp="1" noChangeArrowheads="1"/>
          </p:cNvSpPr>
          <p:nvPr>
            <p:ph type="dt" sz="half" idx="10"/>
          </p:nvPr>
        </p:nvSpPr>
        <p:spPr>
          <a:ln/>
        </p:spPr>
        <p:txBody>
          <a:bodyPr/>
          <a:lstStyle>
            <a:lvl1pPr>
              <a:defRPr/>
            </a:lvl1pPr>
          </a:lstStyle>
          <a:p>
            <a:pPr>
              <a:defRPr/>
            </a:pPr>
            <a:endParaRPr lang="es-ES"/>
          </a:p>
        </p:txBody>
      </p:sp>
      <p:sp>
        <p:nvSpPr>
          <p:cNvPr id="7" name="Rectangle 5"/>
          <p:cNvSpPr>
            <a:spLocks noGrp="1" noChangeArrowheads="1"/>
          </p:cNvSpPr>
          <p:nvPr>
            <p:ph type="ftr" sz="quarter" idx="11"/>
          </p:nvPr>
        </p:nvSpPr>
        <p:spPr>
          <a:ln/>
        </p:spPr>
        <p:txBody>
          <a:bodyPr/>
          <a:lstStyle>
            <a:lvl1pPr>
              <a:defRPr/>
            </a:lvl1pPr>
          </a:lstStyle>
          <a:p>
            <a:pPr>
              <a:defRPr/>
            </a:pPr>
            <a:endParaRPr lang="es-ES"/>
          </a:p>
        </p:txBody>
      </p:sp>
      <p:sp>
        <p:nvSpPr>
          <p:cNvPr id="8" name="Rectangle 6"/>
          <p:cNvSpPr>
            <a:spLocks noGrp="1" noChangeArrowheads="1"/>
          </p:cNvSpPr>
          <p:nvPr>
            <p:ph type="sldNum" sz="quarter" idx="12"/>
          </p:nvPr>
        </p:nvSpPr>
        <p:spPr>
          <a:ln/>
        </p:spPr>
        <p:txBody>
          <a:bodyPr/>
          <a:lstStyle>
            <a:lvl1pPr>
              <a:defRPr/>
            </a:lvl1pPr>
          </a:lstStyle>
          <a:p>
            <a:pPr>
              <a:defRPr/>
            </a:pPr>
            <a:fld id="{E7B52274-52A6-4E9D-9960-1C6D48EEF783}" type="slidenum">
              <a:rPr lang="es-ES"/>
              <a:pPr>
                <a:defRPr/>
              </a:pPr>
              <a:t>‹Nº›</a:t>
            </a:fld>
            <a:endParaRPr lang="es-ES"/>
          </a:p>
        </p:txBody>
      </p:sp>
    </p:spTree>
    <p:extLst>
      <p:ext uri="{BB962C8B-B14F-4D97-AF65-F5344CB8AC3E}">
        <p14:creationId xmlns:p14="http://schemas.microsoft.com/office/powerpoint/2010/main" val="37201947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xAndClipArt">
  <p:cSld name="Título y texto e imágenes prediseñada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457200" y="1600200"/>
            <a:ext cx="4038600" cy="452596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imágenes prediseñadas"/>
          <p:cNvSpPr>
            <a:spLocks noGrp="1"/>
          </p:cNvSpPr>
          <p:nvPr>
            <p:ph type="clipArt" sz="half" idx="2"/>
          </p:nvPr>
        </p:nvSpPr>
        <p:spPr>
          <a:xfrm>
            <a:off x="4648200" y="1600200"/>
            <a:ext cx="4038600" cy="4525963"/>
          </a:xfrm>
        </p:spPr>
        <p:txBody>
          <a:bodyPr/>
          <a:lstStyle/>
          <a:p>
            <a:pPr lvl="0"/>
            <a:endParaRPr lang="es-ES" noProof="0" smtClean="0"/>
          </a:p>
        </p:txBody>
      </p:sp>
      <p:sp>
        <p:nvSpPr>
          <p:cNvPr id="5" name="Rectangle 4"/>
          <p:cNvSpPr>
            <a:spLocks noGrp="1" noChangeArrowheads="1"/>
          </p:cNvSpPr>
          <p:nvPr>
            <p:ph type="dt" sz="half" idx="10"/>
          </p:nvPr>
        </p:nvSpPr>
        <p:spPr>
          <a:ln/>
        </p:spPr>
        <p:txBody>
          <a:bodyPr/>
          <a:lstStyle>
            <a:lvl1pPr>
              <a:defRPr/>
            </a:lvl1pPr>
          </a:lstStyle>
          <a:p>
            <a:pPr>
              <a:defRPr/>
            </a:pPr>
            <a:endParaRPr lang="es-ES"/>
          </a:p>
        </p:txBody>
      </p:sp>
      <p:sp>
        <p:nvSpPr>
          <p:cNvPr id="6" name="Rectangle 5"/>
          <p:cNvSpPr>
            <a:spLocks noGrp="1" noChangeArrowheads="1"/>
          </p:cNvSpPr>
          <p:nvPr>
            <p:ph type="ftr" sz="quarter" idx="11"/>
          </p:nvPr>
        </p:nvSpPr>
        <p:spPr>
          <a:ln/>
        </p:spPr>
        <p:txBody>
          <a:bodyPr/>
          <a:lstStyle>
            <a:lvl1pPr>
              <a:defRPr/>
            </a:lvl1pPr>
          </a:lstStyle>
          <a:p>
            <a:pPr>
              <a:defRPr/>
            </a:pPr>
            <a:endParaRPr lang="es-ES"/>
          </a:p>
        </p:txBody>
      </p:sp>
      <p:sp>
        <p:nvSpPr>
          <p:cNvPr id="7" name="Rectangle 6"/>
          <p:cNvSpPr>
            <a:spLocks noGrp="1" noChangeArrowheads="1"/>
          </p:cNvSpPr>
          <p:nvPr>
            <p:ph type="sldNum" sz="quarter" idx="12"/>
          </p:nvPr>
        </p:nvSpPr>
        <p:spPr>
          <a:ln/>
        </p:spPr>
        <p:txBody>
          <a:bodyPr/>
          <a:lstStyle>
            <a:lvl1pPr>
              <a:defRPr/>
            </a:lvl1pPr>
          </a:lstStyle>
          <a:p>
            <a:pPr>
              <a:defRPr/>
            </a:pPr>
            <a:fld id="{9C2297E0-A2B7-440E-B637-085CCE59AD86}" type="slidenum">
              <a:rPr lang="es-ES"/>
              <a:pPr>
                <a:defRPr/>
              </a:pPr>
              <a:t>‹Nº›</a:t>
            </a:fld>
            <a:endParaRPr lang="es-ES"/>
          </a:p>
        </p:txBody>
      </p:sp>
    </p:spTree>
    <p:extLst>
      <p:ext uri="{BB962C8B-B14F-4D97-AF65-F5344CB8AC3E}">
        <p14:creationId xmlns:p14="http://schemas.microsoft.com/office/powerpoint/2010/main" val="36941343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AR"/>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fecha"/>
          <p:cNvSpPr>
            <a:spLocks noGrp="1"/>
          </p:cNvSpPr>
          <p:nvPr>
            <p:ph type="dt" sz="half" idx="10"/>
          </p:nvPr>
        </p:nvSpPr>
        <p:spPr/>
        <p:txBody>
          <a:bodyPr/>
          <a:lstStyle/>
          <a:p>
            <a:fld id="{B761ED60-202E-4E34-ADB1-6F7705EA8A3C}" type="datetimeFigureOut">
              <a:rPr lang="es-AR" smtClean="0"/>
              <a:t>22/8/2017</a:t>
            </a:fld>
            <a:endParaRPr lang="es-AR"/>
          </a:p>
        </p:txBody>
      </p:sp>
      <p:sp>
        <p:nvSpPr>
          <p:cNvPr id="5" name="4 Marcador de pie de página"/>
          <p:cNvSpPr>
            <a:spLocks noGrp="1"/>
          </p:cNvSpPr>
          <p:nvPr>
            <p:ph type="ftr" sz="quarter" idx="11"/>
          </p:nvPr>
        </p:nvSpPr>
        <p:spPr/>
        <p:txBody>
          <a:bodyPr/>
          <a:lstStyle/>
          <a:p>
            <a:endParaRPr lang="es-AR"/>
          </a:p>
        </p:txBody>
      </p:sp>
      <p:sp>
        <p:nvSpPr>
          <p:cNvPr id="6" name="5 Marcador de número de diapositiva"/>
          <p:cNvSpPr>
            <a:spLocks noGrp="1"/>
          </p:cNvSpPr>
          <p:nvPr>
            <p:ph type="sldNum" sz="quarter" idx="12"/>
          </p:nvPr>
        </p:nvSpPr>
        <p:spPr/>
        <p:txBody>
          <a:bodyPr/>
          <a:lstStyle/>
          <a:p>
            <a:fld id="{435CC300-F9D8-4A37-8B3B-DD50DFDC467E}" type="slidenum">
              <a:rPr lang="es-AR" smtClean="0"/>
              <a:t>‹Nº›</a:t>
            </a:fld>
            <a:endParaRPr lang="es-AR"/>
          </a:p>
        </p:txBody>
      </p:sp>
    </p:spTree>
    <p:extLst>
      <p:ext uri="{BB962C8B-B14F-4D97-AF65-F5344CB8AC3E}">
        <p14:creationId xmlns:p14="http://schemas.microsoft.com/office/powerpoint/2010/main" val="21319406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AR"/>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B761ED60-202E-4E34-ADB1-6F7705EA8A3C}" type="datetimeFigureOut">
              <a:rPr lang="es-AR" smtClean="0"/>
              <a:t>22/8/2017</a:t>
            </a:fld>
            <a:endParaRPr lang="es-AR"/>
          </a:p>
        </p:txBody>
      </p:sp>
      <p:sp>
        <p:nvSpPr>
          <p:cNvPr id="5" name="4 Marcador de pie de página"/>
          <p:cNvSpPr>
            <a:spLocks noGrp="1"/>
          </p:cNvSpPr>
          <p:nvPr>
            <p:ph type="ftr" sz="quarter" idx="11"/>
          </p:nvPr>
        </p:nvSpPr>
        <p:spPr/>
        <p:txBody>
          <a:bodyPr/>
          <a:lstStyle/>
          <a:p>
            <a:endParaRPr lang="es-AR"/>
          </a:p>
        </p:txBody>
      </p:sp>
      <p:sp>
        <p:nvSpPr>
          <p:cNvPr id="6" name="5 Marcador de número de diapositiva"/>
          <p:cNvSpPr>
            <a:spLocks noGrp="1"/>
          </p:cNvSpPr>
          <p:nvPr>
            <p:ph type="sldNum" sz="quarter" idx="12"/>
          </p:nvPr>
        </p:nvSpPr>
        <p:spPr/>
        <p:txBody>
          <a:bodyPr/>
          <a:lstStyle/>
          <a:p>
            <a:fld id="{435CC300-F9D8-4A37-8B3B-DD50DFDC467E}" type="slidenum">
              <a:rPr lang="es-AR" smtClean="0"/>
              <a:t>‹Nº›</a:t>
            </a:fld>
            <a:endParaRPr lang="es-AR"/>
          </a:p>
        </p:txBody>
      </p:sp>
    </p:spTree>
    <p:extLst>
      <p:ext uri="{BB962C8B-B14F-4D97-AF65-F5344CB8AC3E}">
        <p14:creationId xmlns:p14="http://schemas.microsoft.com/office/powerpoint/2010/main" val="41173759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AR"/>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5" name="4 Marcador de fecha"/>
          <p:cNvSpPr>
            <a:spLocks noGrp="1"/>
          </p:cNvSpPr>
          <p:nvPr>
            <p:ph type="dt" sz="half" idx="10"/>
          </p:nvPr>
        </p:nvSpPr>
        <p:spPr/>
        <p:txBody>
          <a:bodyPr/>
          <a:lstStyle/>
          <a:p>
            <a:fld id="{B761ED60-202E-4E34-ADB1-6F7705EA8A3C}" type="datetimeFigureOut">
              <a:rPr lang="es-AR" smtClean="0"/>
              <a:t>22/8/2017</a:t>
            </a:fld>
            <a:endParaRPr lang="es-AR"/>
          </a:p>
        </p:txBody>
      </p:sp>
      <p:sp>
        <p:nvSpPr>
          <p:cNvPr id="6" name="5 Marcador de pie de página"/>
          <p:cNvSpPr>
            <a:spLocks noGrp="1"/>
          </p:cNvSpPr>
          <p:nvPr>
            <p:ph type="ftr" sz="quarter" idx="11"/>
          </p:nvPr>
        </p:nvSpPr>
        <p:spPr/>
        <p:txBody>
          <a:bodyPr/>
          <a:lstStyle/>
          <a:p>
            <a:endParaRPr lang="es-AR"/>
          </a:p>
        </p:txBody>
      </p:sp>
      <p:sp>
        <p:nvSpPr>
          <p:cNvPr id="7" name="6 Marcador de número de diapositiva"/>
          <p:cNvSpPr>
            <a:spLocks noGrp="1"/>
          </p:cNvSpPr>
          <p:nvPr>
            <p:ph type="sldNum" sz="quarter" idx="12"/>
          </p:nvPr>
        </p:nvSpPr>
        <p:spPr/>
        <p:txBody>
          <a:bodyPr/>
          <a:lstStyle/>
          <a:p>
            <a:fld id="{435CC300-F9D8-4A37-8B3B-DD50DFDC467E}" type="slidenum">
              <a:rPr lang="es-AR" smtClean="0"/>
              <a:t>‹Nº›</a:t>
            </a:fld>
            <a:endParaRPr lang="es-AR"/>
          </a:p>
        </p:txBody>
      </p:sp>
    </p:spTree>
    <p:extLst>
      <p:ext uri="{BB962C8B-B14F-4D97-AF65-F5344CB8AC3E}">
        <p14:creationId xmlns:p14="http://schemas.microsoft.com/office/powerpoint/2010/main" val="144393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AR"/>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7" name="6 Marcador de fecha"/>
          <p:cNvSpPr>
            <a:spLocks noGrp="1"/>
          </p:cNvSpPr>
          <p:nvPr>
            <p:ph type="dt" sz="half" idx="10"/>
          </p:nvPr>
        </p:nvSpPr>
        <p:spPr/>
        <p:txBody>
          <a:bodyPr/>
          <a:lstStyle/>
          <a:p>
            <a:fld id="{B761ED60-202E-4E34-ADB1-6F7705EA8A3C}" type="datetimeFigureOut">
              <a:rPr lang="es-AR" smtClean="0"/>
              <a:t>22/8/2017</a:t>
            </a:fld>
            <a:endParaRPr lang="es-AR"/>
          </a:p>
        </p:txBody>
      </p:sp>
      <p:sp>
        <p:nvSpPr>
          <p:cNvPr id="8" name="7 Marcador de pie de página"/>
          <p:cNvSpPr>
            <a:spLocks noGrp="1"/>
          </p:cNvSpPr>
          <p:nvPr>
            <p:ph type="ftr" sz="quarter" idx="11"/>
          </p:nvPr>
        </p:nvSpPr>
        <p:spPr/>
        <p:txBody>
          <a:bodyPr/>
          <a:lstStyle/>
          <a:p>
            <a:endParaRPr lang="es-AR"/>
          </a:p>
        </p:txBody>
      </p:sp>
      <p:sp>
        <p:nvSpPr>
          <p:cNvPr id="9" name="8 Marcador de número de diapositiva"/>
          <p:cNvSpPr>
            <a:spLocks noGrp="1"/>
          </p:cNvSpPr>
          <p:nvPr>
            <p:ph type="sldNum" sz="quarter" idx="12"/>
          </p:nvPr>
        </p:nvSpPr>
        <p:spPr/>
        <p:txBody>
          <a:bodyPr/>
          <a:lstStyle/>
          <a:p>
            <a:fld id="{435CC300-F9D8-4A37-8B3B-DD50DFDC467E}" type="slidenum">
              <a:rPr lang="es-AR" smtClean="0"/>
              <a:t>‹Nº›</a:t>
            </a:fld>
            <a:endParaRPr lang="es-AR"/>
          </a:p>
        </p:txBody>
      </p:sp>
    </p:spTree>
    <p:extLst>
      <p:ext uri="{BB962C8B-B14F-4D97-AF65-F5344CB8AC3E}">
        <p14:creationId xmlns:p14="http://schemas.microsoft.com/office/powerpoint/2010/main" val="5032049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AR"/>
          </a:p>
        </p:txBody>
      </p:sp>
      <p:sp>
        <p:nvSpPr>
          <p:cNvPr id="3" name="2 Marcador de fecha"/>
          <p:cNvSpPr>
            <a:spLocks noGrp="1"/>
          </p:cNvSpPr>
          <p:nvPr>
            <p:ph type="dt" sz="half" idx="10"/>
          </p:nvPr>
        </p:nvSpPr>
        <p:spPr/>
        <p:txBody>
          <a:bodyPr/>
          <a:lstStyle/>
          <a:p>
            <a:fld id="{B761ED60-202E-4E34-ADB1-6F7705EA8A3C}" type="datetimeFigureOut">
              <a:rPr lang="es-AR" smtClean="0"/>
              <a:t>22/8/2017</a:t>
            </a:fld>
            <a:endParaRPr lang="es-AR"/>
          </a:p>
        </p:txBody>
      </p:sp>
      <p:sp>
        <p:nvSpPr>
          <p:cNvPr id="4" name="3 Marcador de pie de página"/>
          <p:cNvSpPr>
            <a:spLocks noGrp="1"/>
          </p:cNvSpPr>
          <p:nvPr>
            <p:ph type="ftr" sz="quarter" idx="11"/>
          </p:nvPr>
        </p:nvSpPr>
        <p:spPr/>
        <p:txBody>
          <a:bodyPr/>
          <a:lstStyle/>
          <a:p>
            <a:endParaRPr lang="es-AR"/>
          </a:p>
        </p:txBody>
      </p:sp>
      <p:sp>
        <p:nvSpPr>
          <p:cNvPr id="5" name="4 Marcador de número de diapositiva"/>
          <p:cNvSpPr>
            <a:spLocks noGrp="1"/>
          </p:cNvSpPr>
          <p:nvPr>
            <p:ph type="sldNum" sz="quarter" idx="12"/>
          </p:nvPr>
        </p:nvSpPr>
        <p:spPr/>
        <p:txBody>
          <a:bodyPr/>
          <a:lstStyle/>
          <a:p>
            <a:fld id="{435CC300-F9D8-4A37-8B3B-DD50DFDC467E}" type="slidenum">
              <a:rPr lang="es-AR" smtClean="0"/>
              <a:t>‹Nº›</a:t>
            </a:fld>
            <a:endParaRPr lang="es-AR"/>
          </a:p>
        </p:txBody>
      </p:sp>
    </p:spTree>
    <p:extLst>
      <p:ext uri="{BB962C8B-B14F-4D97-AF65-F5344CB8AC3E}">
        <p14:creationId xmlns:p14="http://schemas.microsoft.com/office/powerpoint/2010/main" val="27683104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B761ED60-202E-4E34-ADB1-6F7705EA8A3C}" type="datetimeFigureOut">
              <a:rPr lang="es-AR" smtClean="0"/>
              <a:t>22/8/2017</a:t>
            </a:fld>
            <a:endParaRPr lang="es-AR"/>
          </a:p>
        </p:txBody>
      </p:sp>
      <p:sp>
        <p:nvSpPr>
          <p:cNvPr id="3" name="2 Marcador de pie de página"/>
          <p:cNvSpPr>
            <a:spLocks noGrp="1"/>
          </p:cNvSpPr>
          <p:nvPr>
            <p:ph type="ftr" sz="quarter" idx="11"/>
          </p:nvPr>
        </p:nvSpPr>
        <p:spPr/>
        <p:txBody>
          <a:bodyPr/>
          <a:lstStyle/>
          <a:p>
            <a:endParaRPr lang="es-AR"/>
          </a:p>
        </p:txBody>
      </p:sp>
      <p:sp>
        <p:nvSpPr>
          <p:cNvPr id="4" name="3 Marcador de número de diapositiva"/>
          <p:cNvSpPr>
            <a:spLocks noGrp="1"/>
          </p:cNvSpPr>
          <p:nvPr>
            <p:ph type="sldNum" sz="quarter" idx="12"/>
          </p:nvPr>
        </p:nvSpPr>
        <p:spPr/>
        <p:txBody>
          <a:bodyPr/>
          <a:lstStyle/>
          <a:p>
            <a:fld id="{435CC300-F9D8-4A37-8B3B-DD50DFDC467E}" type="slidenum">
              <a:rPr lang="es-AR" smtClean="0"/>
              <a:t>‹Nº›</a:t>
            </a:fld>
            <a:endParaRPr lang="es-AR"/>
          </a:p>
        </p:txBody>
      </p:sp>
    </p:spTree>
    <p:extLst>
      <p:ext uri="{BB962C8B-B14F-4D97-AF65-F5344CB8AC3E}">
        <p14:creationId xmlns:p14="http://schemas.microsoft.com/office/powerpoint/2010/main" val="32635321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AR"/>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B761ED60-202E-4E34-ADB1-6F7705EA8A3C}" type="datetimeFigureOut">
              <a:rPr lang="es-AR" smtClean="0"/>
              <a:t>22/8/2017</a:t>
            </a:fld>
            <a:endParaRPr lang="es-AR"/>
          </a:p>
        </p:txBody>
      </p:sp>
      <p:sp>
        <p:nvSpPr>
          <p:cNvPr id="6" name="5 Marcador de pie de página"/>
          <p:cNvSpPr>
            <a:spLocks noGrp="1"/>
          </p:cNvSpPr>
          <p:nvPr>
            <p:ph type="ftr" sz="quarter" idx="11"/>
          </p:nvPr>
        </p:nvSpPr>
        <p:spPr/>
        <p:txBody>
          <a:bodyPr/>
          <a:lstStyle/>
          <a:p>
            <a:endParaRPr lang="es-AR"/>
          </a:p>
        </p:txBody>
      </p:sp>
      <p:sp>
        <p:nvSpPr>
          <p:cNvPr id="7" name="6 Marcador de número de diapositiva"/>
          <p:cNvSpPr>
            <a:spLocks noGrp="1"/>
          </p:cNvSpPr>
          <p:nvPr>
            <p:ph type="sldNum" sz="quarter" idx="12"/>
          </p:nvPr>
        </p:nvSpPr>
        <p:spPr/>
        <p:txBody>
          <a:bodyPr/>
          <a:lstStyle/>
          <a:p>
            <a:fld id="{435CC300-F9D8-4A37-8B3B-DD50DFDC467E}" type="slidenum">
              <a:rPr lang="es-AR" smtClean="0"/>
              <a:t>‹Nº›</a:t>
            </a:fld>
            <a:endParaRPr lang="es-AR"/>
          </a:p>
        </p:txBody>
      </p:sp>
    </p:spTree>
    <p:extLst>
      <p:ext uri="{BB962C8B-B14F-4D97-AF65-F5344CB8AC3E}">
        <p14:creationId xmlns:p14="http://schemas.microsoft.com/office/powerpoint/2010/main" val="24963688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AR"/>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AR"/>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B761ED60-202E-4E34-ADB1-6F7705EA8A3C}" type="datetimeFigureOut">
              <a:rPr lang="es-AR" smtClean="0"/>
              <a:t>22/8/2017</a:t>
            </a:fld>
            <a:endParaRPr lang="es-AR"/>
          </a:p>
        </p:txBody>
      </p:sp>
      <p:sp>
        <p:nvSpPr>
          <p:cNvPr id="6" name="5 Marcador de pie de página"/>
          <p:cNvSpPr>
            <a:spLocks noGrp="1"/>
          </p:cNvSpPr>
          <p:nvPr>
            <p:ph type="ftr" sz="quarter" idx="11"/>
          </p:nvPr>
        </p:nvSpPr>
        <p:spPr/>
        <p:txBody>
          <a:bodyPr/>
          <a:lstStyle/>
          <a:p>
            <a:endParaRPr lang="es-AR"/>
          </a:p>
        </p:txBody>
      </p:sp>
      <p:sp>
        <p:nvSpPr>
          <p:cNvPr id="7" name="6 Marcador de número de diapositiva"/>
          <p:cNvSpPr>
            <a:spLocks noGrp="1"/>
          </p:cNvSpPr>
          <p:nvPr>
            <p:ph type="sldNum" sz="quarter" idx="12"/>
          </p:nvPr>
        </p:nvSpPr>
        <p:spPr/>
        <p:txBody>
          <a:bodyPr/>
          <a:lstStyle/>
          <a:p>
            <a:fld id="{435CC300-F9D8-4A37-8B3B-DD50DFDC467E}" type="slidenum">
              <a:rPr lang="es-AR" smtClean="0"/>
              <a:t>‹Nº›</a:t>
            </a:fld>
            <a:endParaRPr lang="es-AR"/>
          </a:p>
        </p:txBody>
      </p:sp>
    </p:spTree>
    <p:extLst>
      <p:ext uri="{BB962C8B-B14F-4D97-AF65-F5344CB8AC3E}">
        <p14:creationId xmlns:p14="http://schemas.microsoft.com/office/powerpoint/2010/main" val="10610733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AR"/>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761ED60-202E-4E34-ADB1-6F7705EA8A3C}" type="datetimeFigureOut">
              <a:rPr lang="es-AR" smtClean="0"/>
              <a:t>22/8/2017</a:t>
            </a:fld>
            <a:endParaRPr lang="es-AR"/>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AR"/>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35CC300-F9D8-4A37-8B3B-DD50DFDC467E}" type="slidenum">
              <a:rPr lang="es-AR" smtClean="0"/>
              <a:t>‹Nº›</a:t>
            </a:fld>
            <a:endParaRPr lang="es-AR"/>
          </a:p>
        </p:txBody>
      </p:sp>
    </p:spTree>
    <p:extLst>
      <p:ext uri="{BB962C8B-B14F-4D97-AF65-F5344CB8AC3E}">
        <p14:creationId xmlns:p14="http://schemas.microsoft.com/office/powerpoint/2010/main" val="341247532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s-A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1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6.wmf"/><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image" Target="../media/image22.emf"/><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4.xml"/><Relationship Id="rId1" Type="http://schemas.openxmlformats.org/officeDocument/2006/relationships/vmlDrawing" Target="../drawings/vmlDrawing1.vml"/><Relationship Id="rId6" Type="http://schemas.openxmlformats.org/officeDocument/2006/relationships/oleObject" Target="../embeddings/oleObject3.bin"/><Relationship Id="rId5" Type="http://schemas.openxmlformats.org/officeDocument/2006/relationships/oleObject" Target="../embeddings/oleObject2.bin"/><Relationship Id="rId4" Type="http://schemas.openxmlformats.org/officeDocument/2006/relationships/image" Target="../media/image24.png"/></Relationships>
</file>

<file path=ppt/slides/_rels/slide3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31.jpeg"/><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4.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36.emf"/><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4.xml"/></Relationships>
</file>

<file path=ppt/slides/_rels/slide66.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r>
              <a:rPr lang="es-AR" b="1" dirty="0" smtClean="0"/>
              <a:t> </a:t>
            </a:r>
            <a:endParaRPr lang="es-AR" dirty="0"/>
          </a:p>
        </p:txBody>
      </p:sp>
      <p:sp>
        <p:nvSpPr>
          <p:cNvPr id="3" name="2 Subtítulo"/>
          <p:cNvSpPr>
            <a:spLocks noGrp="1"/>
          </p:cNvSpPr>
          <p:nvPr>
            <p:ph idx="1"/>
          </p:nvPr>
        </p:nvSpPr>
        <p:spPr>
          <a:xfrm>
            <a:off x="493204" y="1855365"/>
            <a:ext cx="8229600" cy="4525963"/>
          </a:xfrm>
        </p:spPr>
        <p:txBody>
          <a:bodyPr>
            <a:normAutofit fontScale="92500" lnSpcReduction="20000"/>
          </a:bodyPr>
          <a:lstStyle/>
          <a:p>
            <a:r>
              <a:rPr lang="es-AR" b="1" dirty="0" smtClean="0"/>
              <a:t>Cadena </a:t>
            </a:r>
            <a:r>
              <a:rPr lang="es-AR" b="1" dirty="0"/>
              <a:t>respiratoria. Ubicación celular. Componentes de la cadena respiratoria. Función.</a:t>
            </a:r>
          </a:p>
          <a:p>
            <a:r>
              <a:rPr lang="es-AR" b="1" dirty="0"/>
              <a:t>Fosforilación oxidativa: Síntesis de ATP. </a:t>
            </a:r>
            <a:endParaRPr lang="es-AR" b="1" dirty="0" smtClean="0"/>
          </a:p>
          <a:p>
            <a:r>
              <a:rPr lang="es-AR" b="1" dirty="0" smtClean="0"/>
              <a:t>Acción </a:t>
            </a:r>
            <a:r>
              <a:rPr lang="es-AR" b="1" dirty="0"/>
              <a:t>de Inhibidores: inhibidores de la </a:t>
            </a:r>
            <a:r>
              <a:rPr lang="es-AR" b="1" dirty="0" smtClean="0"/>
              <a:t>fosforilación, inhibición </a:t>
            </a:r>
            <a:r>
              <a:rPr lang="es-AR" b="1" dirty="0"/>
              <a:t>del transporte electrónico. </a:t>
            </a:r>
            <a:r>
              <a:rPr lang="es-AR" b="1" dirty="0" err="1"/>
              <a:t>Desacoplantes</a:t>
            </a:r>
            <a:r>
              <a:rPr lang="es-AR" b="1" dirty="0"/>
              <a:t>. Control respiratorio. </a:t>
            </a:r>
            <a:endParaRPr lang="es-AR" b="1" dirty="0" smtClean="0"/>
          </a:p>
          <a:p>
            <a:r>
              <a:rPr lang="es-AR" b="1" dirty="0" smtClean="0"/>
              <a:t>Otros </a:t>
            </a:r>
            <a:r>
              <a:rPr lang="es-AR" b="1" dirty="0"/>
              <a:t>sistemas de </a:t>
            </a:r>
            <a:r>
              <a:rPr lang="es-AR" b="1" dirty="0" smtClean="0"/>
              <a:t>transporte electrónico</a:t>
            </a:r>
            <a:r>
              <a:rPr lang="es-AR" b="1" dirty="0"/>
              <a:t>: metabolismo de </a:t>
            </a:r>
            <a:r>
              <a:rPr lang="es-AR" b="1" dirty="0" err="1"/>
              <a:t>xenobióticos</a:t>
            </a:r>
            <a:r>
              <a:rPr lang="es-AR" b="1" dirty="0"/>
              <a:t> (Citocromo P450). </a:t>
            </a:r>
            <a:endParaRPr lang="es-AR" b="1" dirty="0" smtClean="0"/>
          </a:p>
          <a:p>
            <a:r>
              <a:rPr lang="es-AR" b="1" dirty="0" smtClean="0"/>
              <a:t>Importancia </a:t>
            </a:r>
            <a:r>
              <a:rPr lang="es-AR" b="1" dirty="0"/>
              <a:t>de las vitaminas en </a:t>
            </a:r>
            <a:r>
              <a:rPr lang="es-AR" b="1" dirty="0" smtClean="0"/>
              <a:t>el funcionamiento </a:t>
            </a:r>
            <a:r>
              <a:rPr lang="es-AR" b="1" dirty="0"/>
              <a:t>de estas vías.</a:t>
            </a:r>
            <a:endParaRPr lang="es-AR" dirty="0"/>
          </a:p>
        </p:txBody>
      </p:sp>
      <p:sp>
        <p:nvSpPr>
          <p:cNvPr id="2" name="1 CuadroTexto"/>
          <p:cNvSpPr txBox="1"/>
          <p:nvPr/>
        </p:nvSpPr>
        <p:spPr>
          <a:xfrm>
            <a:off x="-36512" y="332656"/>
            <a:ext cx="9289032" cy="1323439"/>
          </a:xfrm>
          <a:prstGeom prst="rect">
            <a:avLst/>
          </a:prstGeom>
          <a:noFill/>
        </p:spPr>
        <p:txBody>
          <a:bodyPr wrap="square" rtlCol="0">
            <a:spAutoFit/>
          </a:bodyPr>
          <a:lstStyle/>
          <a:p>
            <a:pPr algn="ctr"/>
            <a:r>
              <a:rPr lang="es-AR" sz="4000" b="1" dirty="0" smtClean="0">
                <a:solidFill>
                  <a:srgbClr val="FF0000"/>
                </a:solidFill>
                <a:effectLst>
                  <a:outerShdw blurRad="38100" dist="38100" dir="2700000" algn="tl">
                    <a:srgbClr val="000000">
                      <a:alpha val="43137"/>
                    </a:srgbClr>
                  </a:outerShdw>
                </a:effectLst>
              </a:rPr>
              <a:t>QUÍMICA BIOLÓGICA- LIC. </a:t>
            </a:r>
            <a:r>
              <a:rPr lang="es-AR" sz="4000" b="1" smtClean="0">
                <a:solidFill>
                  <a:srgbClr val="FF0000"/>
                </a:solidFill>
                <a:effectLst>
                  <a:outerShdw blurRad="38100" dist="38100" dir="2700000" algn="tl">
                    <a:srgbClr val="000000">
                      <a:alpha val="43137"/>
                    </a:srgbClr>
                  </a:outerShdw>
                </a:effectLst>
              </a:rPr>
              <a:t>EN NUTRICIÓN </a:t>
            </a:r>
            <a:endParaRPr lang="es-AR" sz="4000" b="1" dirty="0" smtClean="0">
              <a:solidFill>
                <a:srgbClr val="FF0000"/>
              </a:solidFill>
              <a:effectLst>
                <a:outerShdw blurRad="38100" dist="38100" dir="2700000" algn="tl">
                  <a:srgbClr val="000000">
                    <a:alpha val="43137"/>
                  </a:srgbClr>
                </a:outerShdw>
              </a:effectLst>
            </a:endParaRPr>
          </a:p>
          <a:p>
            <a:pPr algn="ctr"/>
            <a:r>
              <a:rPr lang="es-AR" sz="4000" b="1" dirty="0" smtClean="0">
                <a:solidFill>
                  <a:srgbClr val="FF0000"/>
                </a:solidFill>
                <a:effectLst>
                  <a:outerShdw blurRad="38100" dist="38100" dir="2700000" algn="tl">
                    <a:srgbClr val="000000">
                      <a:alpha val="43137"/>
                    </a:srgbClr>
                  </a:outerShdw>
                </a:effectLst>
              </a:rPr>
              <a:t>TEMA 2</a:t>
            </a:r>
            <a:endParaRPr lang="es-AR" sz="4000" b="1" dirty="0">
              <a:solidFill>
                <a:srgbClr val="FF0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48237987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AR" dirty="0" smtClean="0"/>
              <a:t>VÍAS METABÓLICAS</a:t>
            </a:r>
            <a:endParaRPr lang="es-AR" dirty="0"/>
          </a:p>
        </p:txBody>
      </p:sp>
      <p:sp>
        <p:nvSpPr>
          <p:cNvPr id="3" name="2 Marcador de contenido"/>
          <p:cNvSpPr>
            <a:spLocks noGrp="1"/>
          </p:cNvSpPr>
          <p:nvPr>
            <p:ph idx="1"/>
          </p:nvPr>
        </p:nvSpPr>
        <p:spPr/>
        <p:txBody>
          <a:bodyPr>
            <a:normAutofit/>
          </a:bodyPr>
          <a:lstStyle/>
          <a:p>
            <a:r>
              <a:rPr lang="es-AR" sz="2400" b="1" dirty="0" smtClean="0"/>
              <a:t>Vías catabólicas</a:t>
            </a:r>
            <a:r>
              <a:rPr lang="es-AR" sz="2400" dirty="0" smtClean="0"/>
              <a:t>: sustrato inicial es reducido a un compuesto más simple. Reacciones oxidativas, </a:t>
            </a:r>
            <a:r>
              <a:rPr lang="es-AR" sz="2400" dirty="0" err="1" smtClean="0"/>
              <a:t>exergónicas</a:t>
            </a:r>
            <a:r>
              <a:rPr lang="es-AR" sz="2400" dirty="0" smtClean="0"/>
              <a:t>, con producción de ATP y NADH. Glucólisis, beta-oxidación.</a:t>
            </a:r>
          </a:p>
          <a:p>
            <a:pPr marL="0" indent="0">
              <a:buNone/>
            </a:pPr>
            <a:endParaRPr lang="es-AR" sz="2400" dirty="0" smtClean="0"/>
          </a:p>
          <a:p>
            <a:r>
              <a:rPr lang="es-AR" sz="2400" b="1" dirty="0" smtClean="0"/>
              <a:t>Vías anabólicas</a:t>
            </a:r>
            <a:r>
              <a:rPr lang="es-AR" sz="2400" dirty="0" smtClean="0"/>
              <a:t>: formación de nuevos enlaces químicos. Reacciones </a:t>
            </a:r>
            <a:r>
              <a:rPr lang="es-AR" sz="2400" dirty="0" err="1" smtClean="0"/>
              <a:t>endergónicas</a:t>
            </a:r>
            <a:r>
              <a:rPr lang="es-AR" sz="2400" dirty="0" smtClean="0"/>
              <a:t>, con hidrólisis de ATP y NADPH como donante de equivalentes de reducción. Gluconeogénesis , síntesis de ácidos grasos.</a:t>
            </a:r>
          </a:p>
          <a:p>
            <a:pPr marL="0" indent="0">
              <a:buNone/>
            </a:pPr>
            <a:endParaRPr lang="es-AR" sz="2400" dirty="0" smtClean="0"/>
          </a:p>
          <a:p>
            <a:r>
              <a:rPr lang="es-AR" sz="2400" b="1" dirty="0" smtClean="0"/>
              <a:t>Vías </a:t>
            </a:r>
            <a:r>
              <a:rPr lang="es-AR" sz="2400" b="1" dirty="0" err="1" smtClean="0"/>
              <a:t>anfibólicas</a:t>
            </a:r>
            <a:r>
              <a:rPr lang="es-AR" sz="2400" dirty="0" smtClean="0"/>
              <a:t>: funcionan como anabólicas o catabólicas de acuerdo a las necesidades celulares. Ciclo de Krebs.</a:t>
            </a:r>
            <a:endParaRPr lang="es-AR" sz="2400" dirty="0"/>
          </a:p>
        </p:txBody>
      </p:sp>
    </p:spTree>
    <p:extLst>
      <p:ext uri="{BB962C8B-B14F-4D97-AF65-F5344CB8AC3E}">
        <p14:creationId xmlns:p14="http://schemas.microsoft.com/office/powerpoint/2010/main" val="68352629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ethel\Documents\figuras feduchi\Cap. 11 Introducción al metabolismo\cap11-1.jpg"/>
          <p:cNvPicPr>
            <a:picLocks noGrp="1" noChangeAspect="1" noChangeArrowheads="1"/>
          </p:cNvPicPr>
          <p:nvPr>
            <p:ph idx="4294967295"/>
          </p:nvPr>
        </p:nvPicPr>
        <p:blipFill>
          <a:blip r:embed="rId2">
            <a:extLst>
              <a:ext uri="{BEBA8EAE-BF5A-486C-A8C5-ECC9F3942E4B}">
                <a14:imgProps xmlns:a14="http://schemas.microsoft.com/office/drawing/2010/main">
                  <a14:imgLayer r:embed="rId3">
                    <a14:imgEffect>
                      <a14:sharpenSoften amount="25000"/>
                    </a14:imgEffect>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2232025" y="836613"/>
            <a:ext cx="6911975" cy="57769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7949575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ethel\Documents\figuras feduchi\Cap. 11 Introducción al metabolismo\cap11-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8" y="103344"/>
            <a:ext cx="4464496" cy="6710032"/>
          </a:xfrm>
          <a:prstGeom prst="rect">
            <a:avLst/>
          </a:prstGeom>
          <a:noFill/>
          <a:extLst>
            <a:ext uri="{909E8E84-426E-40DD-AFC4-6F175D3DCCD1}">
              <a14:hiddenFill xmlns:a14="http://schemas.microsoft.com/office/drawing/2010/main">
                <a:solidFill>
                  <a:srgbClr val="FFFFFF"/>
                </a:solidFill>
              </a14:hiddenFill>
            </a:ext>
          </a:extLst>
        </p:spPr>
      </p:pic>
      <p:sp>
        <p:nvSpPr>
          <p:cNvPr id="2" name="1 CuadroTexto"/>
          <p:cNvSpPr txBox="1"/>
          <p:nvPr/>
        </p:nvSpPr>
        <p:spPr>
          <a:xfrm>
            <a:off x="5508104" y="2708920"/>
            <a:ext cx="3096344" cy="1077218"/>
          </a:xfrm>
          <a:prstGeom prst="rect">
            <a:avLst/>
          </a:prstGeom>
          <a:noFill/>
        </p:spPr>
        <p:txBody>
          <a:bodyPr wrap="square" rtlCol="0">
            <a:spAutoFit/>
          </a:bodyPr>
          <a:lstStyle/>
          <a:p>
            <a:r>
              <a:rPr lang="es-AR" sz="3200" b="1" dirty="0" smtClean="0"/>
              <a:t>ETAPAS DEL CATABOLISMO</a:t>
            </a:r>
            <a:endParaRPr lang="es-AR" sz="3200" b="1" dirty="0"/>
          </a:p>
        </p:txBody>
      </p:sp>
    </p:spTree>
    <p:extLst>
      <p:ext uri="{BB962C8B-B14F-4D97-AF65-F5344CB8AC3E}">
        <p14:creationId xmlns:p14="http://schemas.microsoft.com/office/powerpoint/2010/main" val="44773576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ethel\Documents\figuras feduchi\Cap. 11 Introducción al metabolismo\cap11-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37992"/>
            <a:ext cx="6012160" cy="6895992"/>
          </a:xfrm>
          <a:prstGeom prst="rect">
            <a:avLst/>
          </a:prstGeom>
          <a:noFill/>
          <a:extLst>
            <a:ext uri="{909E8E84-426E-40DD-AFC4-6F175D3DCCD1}">
              <a14:hiddenFill xmlns:a14="http://schemas.microsoft.com/office/drawing/2010/main">
                <a:solidFill>
                  <a:srgbClr val="FFFFFF"/>
                </a:solidFill>
              </a14:hiddenFill>
            </a:ext>
          </a:extLst>
        </p:spPr>
      </p:pic>
      <p:sp>
        <p:nvSpPr>
          <p:cNvPr id="2" name="1 CuadroTexto"/>
          <p:cNvSpPr txBox="1"/>
          <p:nvPr/>
        </p:nvSpPr>
        <p:spPr>
          <a:xfrm>
            <a:off x="6012161" y="2513877"/>
            <a:ext cx="2952327" cy="1077218"/>
          </a:xfrm>
          <a:prstGeom prst="rect">
            <a:avLst/>
          </a:prstGeom>
          <a:noFill/>
        </p:spPr>
        <p:txBody>
          <a:bodyPr wrap="square" rtlCol="0">
            <a:spAutoFit/>
          </a:bodyPr>
          <a:lstStyle/>
          <a:p>
            <a:r>
              <a:rPr lang="es-AR" sz="3200" b="1" dirty="0" smtClean="0"/>
              <a:t>ETAPAS DEL ANABOLISMO</a:t>
            </a:r>
            <a:endParaRPr lang="es-AR" sz="3200" b="1" dirty="0"/>
          </a:p>
        </p:txBody>
      </p:sp>
    </p:spTree>
    <p:extLst>
      <p:ext uri="{BB962C8B-B14F-4D97-AF65-F5344CB8AC3E}">
        <p14:creationId xmlns:p14="http://schemas.microsoft.com/office/powerpoint/2010/main" val="286270123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AR"/>
          </a:p>
        </p:txBody>
      </p:sp>
      <p:pic>
        <p:nvPicPr>
          <p:cNvPr id="4098"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971600" y="1340768"/>
            <a:ext cx="3175804" cy="476993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3 CuadroTexto"/>
          <p:cNvSpPr txBox="1"/>
          <p:nvPr/>
        </p:nvSpPr>
        <p:spPr>
          <a:xfrm>
            <a:off x="5053835" y="2564904"/>
            <a:ext cx="3888432" cy="2585323"/>
          </a:xfrm>
          <a:prstGeom prst="rect">
            <a:avLst/>
          </a:prstGeom>
          <a:noFill/>
        </p:spPr>
        <p:txBody>
          <a:bodyPr wrap="square" rtlCol="0">
            <a:spAutoFit/>
          </a:bodyPr>
          <a:lstStyle/>
          <a:p>
            <a:r>
              <a:rPr lang="es-AR" b="1" dirty="0" smtClean="0"/>
              <a:t>Principales reacciones que ocurren en el metabolismo:</a:t>
            </a:r>
          </a:p>
          <a:p>
            <a:r>
              <a:rPr lang="es-AR" dirty="0" smtClean="0"/>
              <a:t>1- reacciones de óxido-reducción.</a:t>
            </a:r>
          </a:p>
          <a:p>
            <a:r>
              <a:rPr lang="es-AR" dirty="0" smtClean="0"/>
              <a:t>2- formación o ruptura de enlaces  C-C</a:t>
            </a:r>
          </a:p>
          <a:p>
            <a:r>
              <a:rPr lang="es-AR" dirty="0" smtClean="0"/>
              <a:t>3- reordenamientos internos, isomerizaciones, eliminaciones.</a:t>
            </a:r>
          </a:p>
          <a:p>
            <a:r>
              <a:rPr lang="es-AR" dirty="0" smtClean="0"/>
              <a:t>4-reacciones de transferencias de grupo.</a:t>
            </a:r>
          </a:p>
          <a:p>
            <a:r>
              <a:rPr lang="es-AR" dirty="0" smtClean="0"/>
              <a:t>5- reacciones de radicales libres.</a:t>
            </a:r>
            <a:endParaRPr lang="es-AR" dirty="0"/>
          </a:p>
        </p:txBody>
      </p:sp>
    </p:spTree>
    <p:extLst>
      <p:ext uri="{BB962C8B-B14F-4D97-AF65-F5344CB8AC3E}">
        <p14:creationId xmlns:p14="http://schemas.microsoft.com/office/powerpoint/2010/main" val="40981536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09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195736" y="1340768"/>
            <a:ext cx="5561711" cy="43924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147714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921181" y="4784072"/>
            <a:ext cx="2733378" cy="8316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57805" y="5615673"/>
            <a:ext cx="2660130" cy="8640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28723" y="2420888"/>
            <a:ext cx="4256182" cy="8561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9"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290666" y="1358522"/>
            <a:ext cx="2665710" cy="9183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3 Rectángulo"/>
          <p:cNvSpPr/>
          <p:nvPr/>
        </p:nvSpPr>
        <p:spPr>
          <a:xfrm>
            <a:off x="701248" y="4194674"/>
            <a:ext cx="3530838" cy="369332"/>
          </a:xfrm>
          <a:prstGeom prst="rect">
            <a:avLst/>
          </a:prstGeom>
        </p:spPr>
        <p:txBody>
          <a:bodyPr wrap="none">
            <a:spAutoFit/>
          </a:bodyPr>
          <a:lstStyle/>
          <a:p>
            <a:r>
              <a:rPr lang="es-AR" dirty="0" smtClean="0"/>
              <a:t>Formación </a:t>
            </a:r>
            <a:r>
              <a:rPr lang="es-AR" dirty="0"/>
              <a:t>o ruptura de enlaces C-C</a:t>
            </a:r>
          </a:p>
        </p:txBody>
      </p:sp>
      <p:sp>
        <p:nvSpPr>
          <p:cNvPr id="5" name="4 Rectángulo redondeado"/>
          <p:cNvSpPr/>
          <p:nvPr/>
        </p:nvSpPr>
        <p:spPr>
          <a:xfrm>
            <a:off x="522451" y="3789040"/>
            <a:ext cx="3888432" cy="2952327"/>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6" name="5 Rectángulo"/>
          <p:cNvSpPr/>
          <p:nvPr/>
        </p:nvSpPr>
        <p:spPr>
          <a:xfrm>
            <a:off x="4572000" y="764704"/>
            <a:ext cx="4572000" cy="646331"/>
          </a:xfrm>
          <a:prstGeom prst="rect">
            <a:avLst/>
          </a:prstGeom>
        </p:spPr>
        <p:txBody>
          <a:bodyPr>
            <a:spAutoFit/>
          </a:bodyPr>
          <a:lstStyle/>
          <a:p>
            <a:r>
              <a:rPr lang="es-AR" dirty="0" smtClean="0"/>
              <a:t>Reordenamientos </a:t>
            </a:r>
            <a:r>
              <a:rPr lang="es-AR" dirty="0"/>
              <a:t>internos, isomerizaciones, eliminaciones</a:t>
            </a:r>
          </a:p>
        </p:txBody>
      </p:sp>
      <p:sp>
        <p:nvSpPr>
          <p:cNvPr id="7" name="6 Rectángulo redondeado"/>
          <p:cNvSpPr/>
          <p:nvPr/>
        </p:nvSpPr>
        <p:spPr>
          <a:xfrm>
            <a:off x="4572000" y="548680"/>
            <a:ext cx="4392488" cy="3024336"/>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pic>
        <p:nvPicPr>
          <p:cNvPr id="6150" name="Picture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932040" y="4561987"/>
            <a:ext cx="3767196" cy="21073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7 Rectángulo"/>
          <p:cNvSpPr/>
          <p:nvPr/>
        </p:nvSpPr>
        <p:spPr>
          <a:xfrm>
            <a:off x="4816365" y="3933056"/>
            <a:ext cx="3903758" cy="372695"/>
          </a:xfrm>
          <a:prstGeom prst="rect">
            <a:avLst/>
          </a:prstGeom>
        </p:spPr>
        <p:txBody>
          <a:bodyPr wrap="square">
            <a:spAutoFit/>
          </a:bodyPr>
          <a:lstStyle/>
          <a:p>
            <a:r>
              <a:rPr lang="es-AR" dirty="0" smtClean="0"/>
              <a:t>Reacciones </a:t>
            </a:r>
            <a:r>
              <a:rPr lang="es-AR" dirty="0"/>
              <a:t>de transferencias de </a:t>
            </a:r>
            <a:r>
              <a:rPr lang="es-AR" dirty="0" smtClean="0"/>
              <a:t>grupo</a:t>
            </a:r>
            <a:endParaRPr lang="es-AR" dirty="0"/>
          </a:p>
        </p:txBody>
      </p:sp>
      <p:sp>
        <p:nvSpPr>
          <p:cNvPr id="9" name="8 Rectángulo redondeado"/>
          <p:cNvSpPr/>
          <p:nvPr/>
        </p:nvSpPr>
        <p:spPr>
          <a:xfrm>
            <a:off x="4563449" y="3789040"/>
            <a:ext cx="4409589" cy="295232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pic>
        <p:nvPicPr>
          <p:cNvPr id="6151" name="Picture 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67544" y="1484784"/>
            <a:ext cx="3779837" cy="1322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9 Rectángulo"/>
          <p:cNvSpPr/>
          <p:nvPr/>
        </p:nvSpPr>
        <p:spPr>
          <a:xfrm>
            <a:off x="760268" y="836712"/>
            <a:ext cx="3084178" cy="369332"/>
          </a:xfrm>
          <a:prstGeom prst="rect">
            <a:avLst/>
          </a:prstGeom>
        </p:spPr>
        <p:txBody>
          <a:bodyPr wrap="none">
            <a:spAutoFit/>
          </a:bodyPr>
          <a:lstStyle/>
          <a:p>
            <a:r>
              <a:rPr lang="es-AR" dirty="0"/>
              <a:t>R</a:t>
            </a:r>
            <a:r>
              <a:rPr lang="es-AR" dirty="0" smtClean="0"/>
              <a:t>eacciones </a:t>
            </a:r>
            <a:r>
              <a:rPr lang="es-AR" dirty="0"/>
              <a:t>de óxido-reducción</a:t>
            </a:r>
          </a:p>
        </p:txBody>
      </p:sp>
      <p:sp>
        <p:nvSpPr>
          <p:cNvPr id="11" name="10 Rectángulo redondeado"/>
          <p:cNvSpPr/>
          <p:nvPr/>
        </p:nvSpPr>
        <p:spPr>
          <a:xfrm>
            <a:off x="467544" y="548680"/>
            <a:ext cx="3943339" cy="3024336"/>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Tree>
    <p:extLst>
      <p:ext uri="{BB962C8B-B14F-4D97-AF65-F5344CB8AC3E}">
        <p14:creationId xmlns:p14="http://schemas.microsoft.com/office/powerpoint/2010/main" val="383357171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ethel\Documents\figuras feduchi\bioenergetica\cap7-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6132" y="1830680"/>
            <a:ext cx="6290124" cy="4230856"/>
          </a:xfrm>
          <a:prstGeom prst="rect">
            <a:avLst/>
          </a:prstGeom>
          <a:noFill/>
          <a:extLst>
            <a:ext uri="{909E8E84-426E-40DD-AFC4-6F175D3DCCD1}">
              <a14:hiddenFill xmlns:a14="http://schemas.microsoft.com/office/drawing/2010/main">
                <a:solidFill>
                  <a:srgbClr val="FFFFFF"/>
                </a:solidFill>
              </a14:hiddenFill>
            </a:ext>
          </a:extLst>
        </p:spPr>
      </p:pic>
      <p:sp>
        <p:nvSpPr>
          <p:cNvPr id="2" name="1 Título"/>
          <p:cNvSpPr>
            <a:spLocks noGrp="1"/>
          </p:cNvSpPr>
          <p:nvPr>
            <p:ph type="title"/>
          </p:nvPr>
        </p:nvSpPr>
        <p:spPr/>
        <p:txBody>
          <a:bodyPr>
            <a:normAutofit fontScale="90000"/>
          </a:bodyPr>
          <a:lstStyle/>
          <a:p>
            <a:r>
              <a:rPr lang="es-AR" dirty="0" smtClean="0"/>
              <a:t>Cómo utiliza la célula la energía almacenada en los compuestos?</a:t>
            </a:r>
            <a:endParaRPr lang="es-AR" dirty="0"/>
          </a:p>
        </p:txBody>
      </p:sp>
      <p:sp>
        <p:nvSpPr>
          <p:cNvPr id="4" name="3 CuadroTexto"/>
          <p:cNvSpPr txBox="1"/>
          <p:nvPr/>
        </p:nvSpPr>
        <p:spPr>
          <a:xfrm>
            <a:off x="6236344" y="3484443"/>
            <a:ext cx="2160240" cy="923330"/>
          </a:xfrm>
          <a:prstGeom prst="rect">
            <a:avLst/>
          </a:prstGeom>
          <a:noFill/>
        </p:spPr>
        <p:txBody>
          <a:bodyPr wrap="square" rtlCol="0">
            <a:spAutoFit/>
          </a:bodyPr>
          <a:lstStyle/>
          <a:p>
            <a:r>
              <a:rPr lang="es-ES" b="1" dirty="0" smtClean="0">
                <a:solidFill>
                  <a:srgbClr val="FF0000"/>
                </a:solidFill>
                <a:effectLst>
                  <a:outerShdw blurRad="38100" dist="38100" dir="2700000" algn="tl">
                    <a:srgbClr val="000000">
                      <a:alpha val="43137"/>
                    </a:srgbClr>
                  </a:outerShdw>
                </a:effectLst>
                <a:latin typeface="Comic Sans MS" pitchFamily="66" charset="0"/>
              </a:rPr>
              <a:t>OXIDACIONES BIOLÓGICAS</a:t>
            </a:r>
          </a:p>
          <a:p>
            <a:endParaRPr lang="es-AR" dirty="0"/>
          </a:p>
        </p:txBody>
      </p:sp>
      <p:sp>
        <p:nvSpPr>
          <p:cNvPr id="5" name="4 Flecha curvada hacia abajo"/>
          <p:cNvSpPr/>
          <p:nvPr/>
        </p:nvSpPr>
        <p:spPr>
          <a:xfrm>
            <a:off x="5364088" y="2276872"/>
            <a:ext cx="2232248" cy="1181745"/>
          </a:xfrm>
          <a:prstGeom prst="curved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solidFill>
                <a:schemeClr val="tx1"/>
              </a:solidFill>
            </a:endParaRPr>
          </a:p>
        </p:txBody>
      </p:sp>
    </p:spTree>
    <p:extLst>
      <p:ext uri="{BB962C8B-B14F-4D97-AF65-F5344CB8AC3E}">
        <p14:creationId xmlns:p14="http://schemas.microsoft.com/office/powerpoint/2010/main" val="156371534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7531" name="Group 11"/>
          <p:cNvGrpSpPr>
            <a:grpSpLocks/>
          </p:cNvGrpSpPr>
          <p:nvPr/>
        </p:nvGrpSpPr>
        <p:grpSpPr bwMode="auto">
          <a:xfrm>
            <a:off x="395288" y="2565400"/>
            <a:ext cx="4427537" cy="1800225"/>
            <a:chOff x="2971" y="799"/>
            <a:chExt cx="2789" cy="1134"/>
          </a:xfrm>
        </p:grpSpPr>
        <p:sp>
          <p:nvSpPr>
            <p:cNvPr id="107528" name="Oval 8"/>
            <p:cNvSpPr>
              <a:spLocks noChangeArrowheads="1"/>
            </p:cNvSpPr>
            <p:nvPr/>
          </p:nvSpPr>
          <p:spPr bwMode="auto">
            <a:xfrm>
              <a:off x="2971" y="799"/>
              <a:ext cx="2540" cy="1134"/>
            </a:xfrm>
            <a:prstGeom prst="ellipse">
              <a:avLst/>
            </a:prstGeom>
            <a:solidFill>
              <a:srgbClr val="66FFFF">
                <a:alpha val="17999"/>
              </a:srgbClr>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AR"/>
            </a:p>
          </p:txBody>
        </p:sp>
        <p:sp>
          <p:nvSpPr>
            <p:cNvPr id="107525" name="Text Box 5"/>
            <p:cNvSpPr txBox="1">
              <a:spLocks noChangeArrowheads="1"/>
            </p:cNvSpPr>
            <p:nvPr/>
          </p:nvSpPr>
          <p:spPr bwMode="auto">
            <a:xfrm>
              <a:off x="3356" y="981"/>
              <a:ext cx="2404" cy="7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s-ES" altLang="es-AR" sz="2800" b="1"/>
                <a:t>Lípidos</a:t>
              </a:r>
            </a:p>
            <a:p>
              <a:pPr>
                <a:spcBef>
                  <a:spcPct val="50000"/>
                </a:spcBef>
              </a:pPr>
              <a:r>
                <a:rPr lang="es-ES" altLang="es-AR" sz="2800" b="1"/>
                <a:t>ACIDOS GRASOS</a:t>
              </a:r>
            </a:p>
          </p:txBody>
        </p:sp>
      </p:grpSp>
      <p:grpSp>
        <p:nvGrpSpPr>
          <p:cNvPr id="107532" name="Group 12"/>
          <p:cNvGrpSpPr>
            <a:grpSpLocks/>
          </p:cNvGrpSpPr>
          <p:nvPr/>
        </p:nvGrpSpPr>
        <p:grpSpPr bwMode="auto">
          <a:xfrm>
            <a:off x="395288" y="260350"/>
            <a:ext cx="4103687" cy="1800225"/>
            <a:chOff x="295" y="255"/>
            <a:chExt cx="2585" cy="1134"/>
          </a:xfrm>
        </p:grpSpPr>
        <p:sp>
          <p:nvSpPr>
            <p:cNvPr id="107524" name="Text Box 4"/>
            <p:cNvSpPr txBox="1">
              <a:spLocks noChangeArrowheads="1"/>
            </p:cNvSpPr>
            <p:nvPr/>
          </p:nvSpPr>
          <p:spPr bwMode="auto">
            <a:xfrm>
              <a:off x="476" y="527"/>
              <a:ext cx="2404" cy="7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s-ES" altLang="es-AR" sz="2800" b="1"/>
                <a:t>Hidratos de carbono</a:t>
              </a:r>
            </a:p>
            <a:p>
              <a:pPr>
                <a:spcBef>
                  <a:spcPct val="50000"/>
                </a:spcBef>
              </a:pPr>
              <a:r>
                <a:rPr lang="es-ES" altLang="es-AR" sz="2800" b="1"/>
                <a:t>GLUCOSA</a:t>
              </a:r>
            </a:p>
          </p:txBody>
        </p:sp>
        <p:sp>
          <p:nvSpPr>
            <p:cNvPr id="107527" name="Oval 7"/>
            <p:cNvSpPr>
              <a:spLocks noChangeArrowheads="1"/>
            </p:cNvSpPr>
            <p:nvPr/>
          </p:nvSpPr>
          <p:spPr bwMode="auto">
            <a:xfrm>
              <a:off x="295" y="255"/>
              <a:ext cx="2540" cy="1134"/>
            </a:xfrm>
            <a:prstGeom prst="ellipse">
              <a:avLst/>
            </a:prstGeom>
            <a:solidFill>
              <a:srgbClr val="66FFFF">
                <a:alpha val="17999"/>
              </a:srgbClr>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AR"/>
            </a:p>
          </p:txBody>
        </p:sp>
      </p:grpSp>
      <p:grpSp>
        <p:nvGrpSpPr>
          <p:cNvPr id="107530" name="Group 10"/>
          <p:cNvGrpSpPr>
            <a:grpSpLocks/>
          </p:cNvGrpSpPr>
          <p:nvPr/>
        </p:nvGrpSpPr>
        <p:grpSpPr bwMode="auto">
          <a:xfrm>
            <a:off x="395288" y="4868863"/>
            <a:ext cx="4249737" cy="1800225"/>
            <a:chOff x="0" y="1661"/>
            <a:chExt cx="2677" cy="1134"/>
          </a:xfrm>
        </p:grpSpPr>
        <p:sp>
          <p:nvSpPr>
            <p:cNvPr id="107526" name="Text Box 6"/>
            <p:cNvSpPr txBox="1">
              <a:spLocks noChangeArrowheads="1"/>
            </p:cNvSpPr>
            <p:nvPr/>
          </p:nvSpPr>
          <p:spPr bwMode="auto">
            <a:xfrm>
              <a:off x="273" y="1842"/>
              <a:ext cx="2404" cy="7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s-ES" altLang="es-AR" sz="2800" b="1"/>
                <a:t>Proteínas</a:t>
              </a:r>
            </a:p>
            <a:p>
              <a:pPr>
                <a:spcBef>
                  <a:spcPct val="50000"/>
                </a:spcBef>
              </a:pPr>
              <a:r>
                <a:rPr lang="es-ES" altLang="es-AR" sz="2800" b="1"/>
                <a:t>AMINOACIDOS</a:t>
              </a:r>
            </a:p>
          </p:txBody>
        </p:sp>
        <p:sp>
          <p:nvSpPr>
            <p:cNvPr id="107529" name="Oval 9"/>
            <p:cNvSpPr>
              <a:spLocks noChangeArrowheads="1"/>
            </p:cNvSpPr>
            <p:nvPr/>
          </p:nvSpPr>
          <p:spPr bwMode="auto">
            <a:xfrm>
              <a:off x="0" y="1661"/>
              <a:ext cx="2268" cy="1134"/>
            </a:xfrm>
            <a:prstGeom prst="ellipse">
              <a:avLst/>
            </a:prstGeom>
            <a:solidFill>
              <a:srgbClr val="66FFFF">
                <a:alpha val="17999"/>
              </a:srgbClr>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AR"/>
            </a:p>
          </p:txBody>
        </p:sp>
      </p:grpSp>
      <p:grpSp>
        <p:nvGrpSpPr>
          <p:cNvPr id="107535" name="Group 15"/>
          <p:cNvGrpSpPr>
            <a:grpSpLocks/>
          </p:cNvGrpSpPr>
          <p:nvPr/>
        </p:nvGrpSpPr>
        <p:grpSpPr bwMode="auto">
          <a:xfrm>
            <a:off x="5219700" y="1412875"/>
            <a:ext cx="1223963" cy="4248150"/>
            <a:chOff x="3288" y="890"/>
            <a:chExt cx="771" cy="2676"/>
          </a:xfrm>
          <a:solidFill>
            <a:schemeClr val="bg1">
              <a:lumMod val="85000"/>
            </a:schemeClr>
          </a:solidFill>
        </p:grpSpPr>
        <p:sp>
          <p:nvSpPr>
            <p:cNvPr id="107533" name="AutoShape 13"/>
            <p:cNvSpPr>
              <a:spLocks noChangeArrowheads="1"/>
            </p:cNvSpPr>
            <p:nvPr/>
          </p:nvSpPr>
          <p:spPr bwMode="auto">
            <a:xfrm>
              <a:off x="3288" y="890"/>
              <a:ext cx="771" cy="2676"/>
            </a:xfrm>
            <a:prstGeom prst="rightArrowCallout">
              <a:avLst>
                <a:gd name="adj1" fmla="val 86770"/>
                <a:gd name="adj2" fmla="val 86770"/>
                <a:gd name="adj3" fmla="val 16667"/>
                <a:gd name="adj4" fmla="val 66667"/>
              </a:avLst>
            </a:prstGeom>
            <a:gr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AR"/>
            </a:p>
          </p:txBody>
        </p:sp>
        <p:sp>
          <p:nvSpPr>
            <p:cNvPr id="107534" name="Text Box 14"/>
            <p:cNvSpPr txBox="1">
              <a:spLocks noChangeArrowheads="1"/>
            </p:cNvSpPr>
            <p:nvPr/>
          </p:nvSpPr>
          <p:spPr bwMode="auto">
            <a:xfrm>
              <a:off x="3379" y="1026"/>
              <a:ext cx="227" cy="2479"/>
            </a:xfrm>
            <a:prstGeom prst="rect">
              <a:avLst/>
            </a:prstGeom>
            <a:gr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s-ES" altLang="es-AR" sz="2800" b="1" dirty="0" smtClean="0"/>
                <a:t>OXIDACION</a:t>
              </a:r>
              <a:endParaRPr lang="es-ES" altLang="es-AR" sz="2800" b="1" dirty="0"/>
            </a:p>
          </p:txBody>
        </p:sp>
      </p:grpSp>
      <p:sp>
        <p:nvSpPr>
          <p:cNvPr id="107539" name="Line 19"/>
          <p:cNvSpPr>
            <a:spLocks noChangeShapeType="1"/>
          </p:cNvSpPr>
          <p:nvPr/>
        </p:nvSpPr>
        <p:spPr bwMode="auto">
          <a:xfrm>
            <a:off x="8027988" y="3933825"/>
            <a:ext cx="0" cy="50323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AR"/>
          </a:p>
        </p:txBody>
      </p:sp>
      <p:sp>
        <p:nvSpPr>
          <p:cNvPr id="107543" name="Text Box 23"/>
          <p:cNvSpPr txBox="1">
            <a:spLocks noChangeArrowheads="1"/>
          </p:cNvSpPr>
          <p:nvPr/>
        </p:nvSpPr>
        <p:spPr bwMode="auto">
          <a:xfrm>
            <a:off x="6804025" y="981075"/>
            <a:ext cx="18002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es-ES_tradnl" altLang="es-AR"/>
          </a:p>
        </p:txBody>
      </p:sp>
      <p:sp>
        <p:nvSpPr>
          <p:cNvPr id="107544" name="Text Box 24"/>
          <p:cNvSpPr txBox="1">
            <a:spLocks noChangeArrowheads="1"/>
          </p:cNvSpPr>
          <p:nvPr/>
        </p:nvSpPr>
        <p:spPr bwMode="auto">
          <a:xfrm>
            <a:off x="6372225" y="333375"/>
            <a:ext cx="2339975" cy="1552575"/>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s-ES" altLang="es-AR" sz="2400" b="1" dirty="0"/>
              <a:t>Compuestos con uniones ricas en energía</a:t>
            </a:r>
          </a:p>
        </p:txBody>
      </p:sp>
      <p:sp>
        <p:nvSpPr>
          <p:cNvPr id="107545" name="Line 25"/>
          <p:cNvSpPr>
            <a:spLocks noChangeShapeType="1"/>
          </p:cNvSpPr>
          <p:nvPr/>
        </p:nvSpPr>
        <p:spPr bwMode="auto">
          <a:xfrm flipV="1">
            <a:off x="6659563" y="1916113"/>
            <a:ext cx="936625" cy="72072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AR"/>
          </a:p>
        </p:txBody>
      </p:sp>
      <p:sp>
        <p:nvSpPr>
          <p:cNvPr id="107546" name="Line 26"/>
          <p:cNvSpPr>
            <a:spLocks noChangeShapeType="1"/>
          </p:cNvSpPr>
          <p:nvPr/>
        </p:nvSpPr>
        <p:spPr bwMode="auto">
          <a:xfrm>
            <a:off x="6732588" y="3357563"/>
            <a:ext cx="719137" cy="14287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AR"/>
          </a:p>
        </p:txBody>
      </p:sp>
      <p:grpSp>
        <p:nvGrpSpPr>
          <p:cNvPr id="107551" name="Group 31"/>
          <p:cNvGrpSpPr>
            <a:grpSpLocks/>
          </p:cNvGrpSpPr>
          <p:nvPr/>
        </p:nvGrpSpPr>
        <p:grpSpPr bwMode="auto">
          <a:xfrm>
            <a:off x="7667625" y="2781300"/>
            <a:ext cx="1476375" cy="1295400"/>
            <a:chOff x="4830" y="1752"/>
            <a:chExt cx="930" cy="816"/>
          </a:xfrm>
        </p:grpSpPr>
        <p:sp>
          <p:nvSpPr>
            <p:cNvPr id="107540" name="Text Box 20"/>
            <p:cNvSpPr txBox="1">
              <a:spLocks noChangeArrowheads="1"/>
            </p:cNvSpPr>
            <p:nvPr/>
          </p:nvSpPr>
          <p:spPr bwMode="auto">
            <a:xfrm>
              <a:off x="4898" y="1797"/>
              <a:ext cx="862"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s-ES" altLang="es-AR" sz="2400" b="1"/>
                <a:t>NADH</a:t>
              </a:r>
            </a:p>
          </p:txBody>
        </p:sp>
        <p:sp>
          <p:nvSpPr>
            <p:cNvPr id="107541" name="Text Box 21"/>
            <p:cNvSpPr txBox="1">
              <a:spLocks noChangeArrowheads="1"/>
            </p:cNvSpPr>
            <p:nvPr/>
          </p:nvSpPr>
          <p:spPr bwMode="auto">
            <a:xfrm>
              <a:off x="4898" y="2205"/>
              <a:ext cx="862"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s-ES" altLang="es-AR" sz="2400" b="1"/>
                <a:t>FADH</a:t>
              </a:r>
              <a:r>
                <a:rPr lang="es-ES" altLang="es-AR" sz="2400" b="1" baseline="-25000"/>
                <a:t>2</a:t>
              </a:r>
              <a:endParaRPr lang="es-ES" altLang="es-AR" sz="2400" b="1"/>
            </a:p>
          </p:txBody>
        </p:sp>
        <p:sp>
          <p:nvSpPr>
            <p:cNvPr id="107547" name="AutoShape 27"/>
            <p:cNvSpPr>
              <a:spLocks/>
            </p:cNvSpPr>
            <p:nvPr/>
          </p:nvSpPr>
          <p:spPr bwMode="auto">
            <a:xfrm>
              <a:off x="4830" y="1752"/>
              <a:ext cx="46" cy="816"/>
            </a:xfrm>
            <a:prstGeom prst="leftBrace">
              <a:avLst>
                <a:gd name="adj1" fmla="val 147826"/>
                <a:gd name="adj2" fmla="val 50000"/>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AR"/>
            </a:p>
          </p:txBody>
        </p:sp>
      </p:grpSp>
      <p:grpSp>
        <p:nvGrpSpPr>
          <p:cNvPr id="107550" name="Group 30"/>
          <p:cNvGrpSpPr>
            <a:grpSpLocks/>
          </p:cNvGrpSpPr>
          <p:nvPr/>
        </p:nvGrpSpPr>
        <p:grpSpPr bwMode="auto">
          <a:xfrm>
            <a:off x="6665913" y="3933825"/>
            <a:ext cx="2478087" cy="2379663"/>
            <a:chOff x="4199" y="2478"/>
            <a:chExt cx="1561" cy="1499"/>
          </a:xfrm>
        </p:grpSpPr>
        <p:grpSp>
          <p:nvGrpSpPr>
            <p:cNvPr id="107548" name="Group 28"/>
            <p:cNvGrpSpPr>
              <a:grpSpLocks/>
            </p:cNvGrpSpPr>
            <p:nvPr/>
          </p:nvGrpSpPr>
          <p:grpSpPr bwMode="auto">
            <a:xfrm>
              <a:off x="4199" y="2568"/>
              <a:ext cx="1561" cy="1409"/>
              <a:chOff x="4199" y="2568"/>
              <a:chExt cx="1561" cy="1409"/>
            </a:xfrm>
          </p:grpSpPr>
          <p:sp>
            <p:nvSpPr>
              <p:cNvPr id="107537" name="AutoShape 17"/>
              <p:cNvSpPr>
                <a:spLocks noChangeArrowheads="1"/>
              </p:cNvSpPr>
              <p:nvPr/>
            </p:nvSpPr>
            <p:spPr bwMode="auto">
              <a:xfrm rot="1776779">
                <a:off x="4199" y="2568"/>
                <a:ext cx="1561" cy="1409"/>
              </a:xfrm>
              <a:prstGeom prst="irregularSeal2">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AR"/>
              </a:p>
            </p:txBody>
          </p:sp>
          <p:sp>
            <p:nvSpPr>
              <p:cNvPr id="107542" name="Text Box 22"/>
              <p:cNvSpPr txBox="1">
                <a:spLocks noChangeArrowheads="1"/>
              </p:cNvSpPr>
              <p:nvPr/>
            </p:nvSpPr>
            <p:spPr bwMode="auto">
              <a:xfrm>
                <a:off x="4513" y="3067"/>
                <a:ext cx="771" cy="365"/>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s-ES" altLang="es-AR" sz="3200" b="1">
                    <a:solidFill>
                      <a:srgbClr val="F42B0A"/>
                    </a:solidFill>
                  </a:rPr>
                  <a:t>ATP</a:t>
                </a:r>
              </a:p>
            </p:txBody>
          </p:sp>
        </p:grpSp>
        <p:sp>
          <p:nvSpPr>
            <p:cNvPr id="107549" name="Text Box 29"/>
            <p:cNvSpPr txBox="1">
              <a:spLocks noChangeArrowheads="1"/>
            </p:cNvSpPr>
            <p:nvPr/>
          </p:nvSpPr>
          <p:spPr bwMode="auto">
            <a:xfrm>
              <a:off x="5103" y="2478"/>
              <a:ext cx="454"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s-ES" altLang="es-AR" sz="2400" b="1"/>
                <a:t>O</a:t>
              </a:r>
              <a:r>
                <a:rPr lang="es-ES" altLang="es-AR" sz="2400" b="1" baseline="-25000"/>
                <a:t>2</a:t>
              </a:r>
              <a:endParaRPr lang="es-ES" altLang="es-AR" sz="2400" b="1"/>
            </a:p>
          </p:txBody>
        </p:sp>
      </p:grpSp>
    </p:spTree>
    <p:extLst>
      <p:ext uri="{BB962C8B-B14F-4D97-AF65-F5344CB8AC3E}">
        <p14:creationId xmlns:p14="http://schemas.microsoft.com/office/powerpoint/2010/main" val="101439517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677333" y="808251"/>
            <a:ext cx="8071380" cy="4708981"/>
          </a:xfrm>
          <a:prstGeom prst="rect">
            <a:avLst/>
          </a:prstGeom>
          <a:solidFill>
            <a:schemeClr val="bg1">
              <a:lumMod val="85000"/>
            </a:schemeClr>
          </a:solidFill>
        </p:spPr>
        <p:txBody>
          <a:bodyPr wrap="square">
            <a:spAutoFit/>
          </a:bodyPr>
          <a:lstStyle/>
          <a:p>
            <a:pPr algn="ctr">
              <a:defRPr/>
            </a:pPr>
            <a:r>
              <a:rPr lang="es-ES" sz="2000" b="1" dirty="0">
                <a:effectLst>
                  <a:outerShdw blurRad="38100" dist="38100" dir="2700000" algn="tl">
                    <a:srgbClr val="000000">
                      <a:alpha val="43137"/>
                    </a:srgbClr>
                  </a:outerShdw>
                </a:effectLst>
                <a:latin typeface="Comic Sans MS" pitchFamily="66" charset="0"/>
              </a:rPr>
              <a:t>OXIDACIONES BIOLÓGICAS</a:t>
            </a:r>
          </a:p>
          <a:p>
            <a:pPr>
              <a:defRPr/>
            </a:pPr>
            <a:endParaRPr lang="es-ES" sz="2000" b="1" dirty="0">
              <a:effectLst>
                <a:outerShdw blurRad="38100" dist="38100" dir="2700000" algn="tl">
                  <a:srgbClr val="000000">
                    <a:alpha val="43137"/>
                  </a:srgbClr>
                </a:outerShdw>
              </a:effectLst>
              <a:latin typeface="Comic Sans MS" pitchFamily="66" charset="0"/>
            </a:endParaRPr>
          </a:p>
          <a:p>
            <a:pPr marL="285750" indent="-285750">
              <a:buFont typeface="Arial" pitchFamily="34" charset="0"/>
              <a:buChar char="•"/>
              <a:defRPr/>
            </a:pPr>
            <a:r>
              <a:rPr lang="es-ES" sz="2000" b="1" dirty="0">
                <a:latin typeface="Comic Sans MS" pitchFamily="66" charset="0"/>
              </a:rPr>
              <a:t>Los organismos aerobios modernos transforman la energía del enlace químico de las moléculas de alimentos, en energía del enlace del ATP empleando oxígeno como aceptor final de los electrones procedentes de los alimentos.</a:t>
            </a:r>
          </a:p>
          <a:p>
            <a:pPr>
              <a:defRPr/>
            </a:pPr>
            <a:endParaRPr lang="es-ES" sz="2000" b="1" dirty="0">
              <a:latin typeface="Comic Sans MS" pitchFamily="66" charset="0"/>
            </a:endParaRPr>
          </a:p>
          <a:p>
            <a:pPr marL="285750" indent="-285750">
              <a:buFont typeface="Arial" pitchFamily="34" charset="0"/>
              <a:buChar char="•"/>
              <a:defRPr/>
            </a:pPr>
            <a:r>
              <a:rPr lang="es-ES" sz="2000" b="1" dirty="0">
                <a:latin typeface="Comic Sans MS" pitchFamily="66" charset="0"/>
              </a:rPr>
              <a:t>La utilización de oxígeno por parte de los organismos aerobios proporciona enormes ventajas si los comparamos con formas de vida anaerobias, debido a que la oxidación aerobia de nutrientes tales como glucosa y ácidos grasos, proporciona una cantidad de energía sustancialmente mayor que la fermentación.</a:t>
            </a:r>
            <a:endParaRPr lang="es-AR" sz="2000" b="1" dirty="0">
              <a:latin typeface="Comic Sans MS" pitchFamily="66" charset="0"/>
            </a:endParaRPr>
          </a:p>
          <a:p>
            <a:pPr marL="285750" indent="-285750">
              <a:buFont typeface="Arial" pitchFamily="34" charset="0"/>
              <a:buChar char="•"/>
              <a:defRPr/>
            </a:pPr>
            <a:endParaRPr lang="es-AR" sz="2000" b="1" dirty="0">
              <a:effectLst>
                <a:outerShdw blurRad="38100" dist="38100" dir="2700000" algn="tl">
                  <a:srgbClr val="000000">
                    <a:alpha val="43137"/>
                  </a:srgbClr>
                </a:outerShdw>
              </a:effectLst>
              <a:latin typeface="Comic Sans MS" pitchFamily="66" charset="0"/>
            </a:endParaRPr>
          </a:p>
          <a:p>
            <a:pPr>
              <a:defRPr/>
            </a:pPr>
            <a:endParaRPr lang="es-AR" sz="2000" dirty="0">
              <a:latin typeface="Comic Sans MS" pitchFamily="66" charset="0"/>
            </a:endParaRPr>
          </a:p>
        </p:txBody>
      </p:sp>
    </p:spTree>
    <p:extLst>
      <p:ext uri="{BB962C8B-B14F-4D97-AF65-F5344CB8AC3E}">
        <p14:creationId xmlns:p14="http://schemas.microsoft.com/office/powerpoint/2010/main" val="18280267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AR" b="1" dirty="0" smtClean="0"/>
              <a:t>Metabolismo</a:t>
            </a:r>
            <a:endParaRPr lang="es-AR" b="1" dirty="0"/>
          </a:p>
        </p:txBody>
      </p:sp>
      <p:sp>
        <p:nvSpPr>
          <p:cNvPr id="3" name="2 Marcador de contenido"/>
          <p:cNvSpPr>
            <a:spLocks noGrp="1"/>
          </p:cNvSpPr>
          <p:nvPr>
            <p:ph idx="1"/>
          </p:nvPr>
        </p:nvSpPr>
        <p:spPr/>
        <p:txBody>
          <a:bodyPr>
            <a:normAutofit fontScale="92500" lnSpcReduction="10000"/>
          </a:bodyPr>
          <a:lstStyle/>
          <a:p>
            <a:pPr marL="0" indent="0">
              <a:buNone/>
            </a:pPr>
            <a:r>
              <a:rPr lang="es-AR" dirty="0" smtClean="0">
                <a:latin typeface="Arial Rounded MT Bold" panose="020F0704030504030204" pitchFamily="34" charset="0"/>
              </a:rPr>
              <a:t>El conjunto de las reacciones químicas que tienen lugar en el seno de los tejidos constituye el metabolismo.</a:t>
            </a:r>
          </a:p>
          <a:p>
            <a:pPr marL="0" indent="0">
              <a:buNone/>
            </a:pPr>
            <a:r>
              <a:rPr lang="es-AR" dirty="0" smtClean="0">
                <a:latin typeface="Arial Rounded MT Bold" panose="020F0704030504030204" pitchFamily="34" charset="0"/>
              </a:rPr>
              <a:t>Estas reacciones pueden estar dirigidos a:</a:t>
            </a:r>
          </a:p>
          <a:p>
            <a:r>
              <a:rPr lang="es-AR" dirty="0" smtClean="0">
                <a:latin typeface="Arial Rounded MT Bold" panose="020F0704030504030204" pitchFamily="34" charset="0"/>
              </a:rPr>
              <a:t>Obtener energía y poder reductor de los alimentos.</a:t>
            </a:r>
          </a:p>
          <a:p>
            <a:r>
              <a:rPr lang="es-AR" dirty="0" smtClean="0">
                <a:latin typeface="Arial Rounded MT Bold" panose="020F0704030504030204" pitchFamily="34" charset="0"/>
              </a:rPr>
              <a:t>Degradar los compuestos ingresados en productos más simples, utilizables como precursores para la síntesis de moléculas constituyentes de tejidos y órganos.</a:t>
            </a:r>
            <a:endParaRPr lang="es-AR" dirty="0">
              <a:latin typeface="Arial Rounded MT Bold" panose="020F0704030504030204" pitchFamily="34" charset="0"/>
            </a:endParaRPr>
          </a:p>
        </p:txBody>
      </p:sp>
    </p:spTree>
    <p:extLst>
      <p:ext uri="{BB962C8B-B14F-4D97-AF65-F5344CB8AC3E}">
        <p14:creationId xmlns:p14="http://schemas.microsoft.com/office/powerpoint/2010/main" val="273136968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468313" y="260350"/>
            <a:ext cx="8229600" cy="1143000"/>
          </a:xfrm>
          <a:gradFill rotWithShape="1">
            <a:gsLst>
              <a:gs pos="0">
                <a:srgbClr val="767600"/>
              </a:gs>
              <a:gs pos="50000">
                <a:srgbClr val="FFFF00"/>
              </a:gs>
              <a:gs pos="100000">
                <a:srgbClr val="767600"/>
              </a:gs>
            </a:gsLst>
            <a:lin ang="5400000" scaled="1"/>
          </a:gradFill>
          <a:ln>
            <a:solidFill>
              <a:schemeClr val="tx1"/>
            </a:solidFill>
            <a:miter lim="800000"/>
            <a:headEnd/>
            <a:tailEnd/>
          </a:ln>
        </p:spPr>
        <p:txBody>
          <a:bodyPr/>
          <a:lstStyle/>
          <a:p>
            <a:pPr eaLnBrk="1" hangingPunct="1"/>
            <a:r>
              <a:rPr lang="es-ES" altLang="es-AR" sz="3200" b="1" smtClean="0"/>
              <a:t>MECANISMOS DE SINTESIS DE ATP</a:t>
            </a:r>
          </a:p>
        </p:txBody>
      </p:sp>
      <p:sp>
        <p:nvSpPr>
          <p:cNvPr id="12291" name="Rectangle 3"/>
          <p:cNvSpPr>
            <a:spLocks noGrp="1" noChangeArrowheads="1"/>
          </p:cNvSpPr>
          <p:nvPr>
            <p:ph type="body" sz="half" idx="1"/>
          </p:nvPr>
        </p:nvSpPr>
        <p:spPr/>
        <p:txBody>
          <a:bodyPr/>
          <a:lstStyle/>
          <a:p>
            <a:pPr eaLnBrk="1" hangingPunct="1"/>
            <a:r>
              <a:rPr lang="es-ES" altLang="es-AR" sz="2800" b="1" smtClean="0"/>
              <a:t>FOSFORILACION A NIVEL DE SUSTRATO</a:t>
            </a:r>
          </a:p>
          <a:p>
            <a:pPr eaLnBrk="1" hangingPunct="1"/>
            <a:endParaRPr lang="es-ES" altLang="es-AR" sz="2800" b="1" smtClean="0"/>
          </a:p>
          <a:p>
            <a:pPr eaLnBrk="1" hangingPunct="1"/>
            <a:endParaRPr lang="es-ES" altLang="es-AR" sz="2800" b="1" smtClean="0"/>
          </a:p>
          <a:p>
            <a:pPr eaLnBrk="1" hangingPunct="1"/>
            <a:endParaRPr lang="es-ES" altLang="es-AR" sz="2800" b="1" smtClean="0"/>
          </a:p>
          <a:p>
            <a:pPr eaLnBrk="1" hangingPunct="1"/>
            <a:r>
              <a:rPr lang="es-ES" altLang="es-AR" sz="2800" b="1" smtClean="0"/>
              <a:t>FOSFORILACION OXIDATIVA</a:t>
            </a:r>
          </a:p>
        </p:txBody>
      </p:sp>
      <p:pic>
        <p:nvPicPr>
          <p:cNvPr id="12292" name="Picture 7" descr="ARRWC101"/>
          <p:cNvPicPr>
            <a:picLocks noGrp="1" noChangeAspect="1" noChangeArrowheads="1"/>
          </p:cNvPicPr>
          <p:nvPr>
            <p:ph sz="quarter" idx="2"/>
          </p:nvPr>
        </p:nvPicPr>
        <p:blipFill>
          <a:blip r:embed="rId2" cstate="print">
            <a:extLst>
              <a:ext uri="{28A0092B-C50C-407E-A947-70E740481C1C}">
                <a14:useLocalDpi xmlns:a14="http://schemas.microsoft.com/office/drawing/2010/main" val="0"/>
              </a:ext>
            </a:extLst>
          </a:blip>
          <a:srcRect/>
          <a:stretch>
            <a:fillRect/>
          </a:stretch>
        </p:blipFill>
        <p:spPr>
          <a:xfrm>
            <a:off x="3203575" y="2349500"/>
            <a:ext cx="2174875" cy="1314450"/>
          </a:xfrm>
          <a:noFill/>
        </p:spPr>
      </p:pic>
      <p:pic>
        <p:nvPicPr>
          <p:cNvPr id="12293" name="Picture 9" descr="ARRWC101"/>
          <p:cNvPicPr>
            <a:picLocks noGrp="1" noChangeAspect="1" noChangeArrowheads="1"/>
          </p:cNvPicPr>
          <p:nvPr>
            <p:ph sz="quarter" idx="3"/>
          </p:nvPr>
        </p:nvPicPr>
        <p:blipFill>
          <a:blip r:embed="rId2" cstate="print">
            <a:extLst>
              <a:ext uri="{28A0092B-C50C-407E-A947-70E740481C1C}">
                <a14:useLocalDpi xmlns:a14="http://schemas.microsoft.com/office/drawing/2010/main" val="0"/>
              </a:ext>
            </a:extLst>
          </a:blip>
          <a:srcRect/>
          <a:stretch>
            <a:fillRect/>
          </a:stretch>
        </p:blipFill>
        <p:spPr>
          <a:xfrm rot="20941594">
            <a:off x="3276600" y="5013325"/>
            <a:ext cx="2090738" cy="1265238"/>
          </a:xfrm>
          <a:noFill/>
        </p:spPr>
      </p:pic>
      <p:grpSp>
        <p:nvGrpSpPr>
          <p:cNvPr id="12294" name="Group 15"/>
          <p:cNvGrpSpPr>
            <a:grpSpLocks/>
          </p:cNvGrpSpPr>
          <p:nvPr/>
        </p:nvGrpSpPr>
        <p:grpSpPr bwMode="auto">
          <a:xfrm>
            <a:off x="5508625" y="4292600"/>
            <a:ext cx="2952750" cy="2016125"/>
            <a:chOff x="3470" y="2704"/>
            <a:chExt cx="1860" cy="1270"/>
          </a:xfrm>
        </p:grpSpPr>
        <p:sp>
          <p:nvSpPr>
            <p:cNvPr id="12299" name="Oval 14"/>
            <p:cNvSpPr>
              <a:spLocks noChangeArrowheads="1"/>
            </p:cNvSpPr>
            <p:nvPr/>
          </p:nvSpPr>
          <p:spPr bwMode="auto">
            <a:xfrm>
              <a:off x="3470" y="2704"/>
              <a:ext cx="1860" cy="1270"/>
            </a:xfrm>
            <a:prstGeom prst="ellipse">
              <a:avLst/>
            </a:prstGeom>
            <a:solidFill>
              <a:srgbClr val="DDDDDD">
                <a:alpha val="69019"/>
              </a:srgbClr>
            </a:solidFill>
            <a:ln w="9525">
              <a:solidFill>
                <a:schemeClr val="tx1"/>
              </a:solidFill>
              <a:round/>
              <a:headEnd/>
              <a:tailEnd/>
            </a:ln>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12300" name="Text Box 11"/>
            <p:cNvSpPr txBox="1">
              <a:spLocks noChangeArrowheads="1"/>
            </p:cNvSpPr>
            <p:nvPr/>
          </p:nvSpPr>
          <p:spPr bwMode="auto">
            <a:xfrm>
              <a:off x="3515" y="2976"/>
              <a:ext cx="1814" cy="5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algn="ctr" eaLnBrk="1" hangingPunct="1">
                <a:spcBef>
                  <a:spcPct val="50000"/>
                </a:spcBef>
              </a:pPr>
              <a:r>
                <a:rPr lang="es-ES" altLang="es-AR" sz="2400" b="1" baseline="0"/>
                <a:t>CADENA RESPIRATORIA</a:t>
              </a:r>
            </a:p>
          </p:txBody>
        </p:sp>
      </p:grpSp>
      <p:grpSp>
        <p:nvGrpSpPr>
          <p:cNvPr id="12295" name="Group 16"/>
          <p:cNvGrpSpPr>
            <a:grpSpLocks/>
          </p:cNvGrpSpPr>
          <p:nvPr/>
        </p:nvGrpSpPr>
        <p:grpSpPr bwMode="auto">
          <a:xfrm>
            <a:off x="5508625" y="1844675"/>
            <a:ext cx="3095625" cy="2016125"/>
            <a:chOff x="3470" y="1162"/>
            <a:chExt cx="1950" cy="1270"/>
          </a:xfrm>
        </p:grpSpPr>
        <p:sp>
          <p:nvSpPr>
            <p:cNvPr id="12297" name="Oval 13"/>
            <p:cNvSpPr>
              <a:spLocks noChangeArrowheads="1"/>
            </p:cNvSpPr>
            <p:nvPr/>
          </p:nvSpPr>
          <p:spPr bwMode="auto">
            <a:xfrm>
              <a:off x="3470" y="1162"/>
              <a:ext cx="1860" cy="1270"/>
            </a:xfrm>
            <a:prstGeom prst="ellipse">
              <a:avLst/>
            </a:prstGeom>
            <a:solidFill>
              <a:srgbClr val="DDDDDD">
                <a:alpha val="69019"/>
              </a:srgbClr>
            </a:solidFill>
            <a:ln w="9525">
              <a:solidFill>
                <a:schemeClr val="tx1"/>
              </a:solidFill>
              <a:round/>
              <a:headEnd/>
              <a:tailEnd/>
            </a:ln>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12298" name="Text Box 12"/>
            <p:cNvSpPr txBox="1">
              <a:spLocks noChangeArrowheads="1"/>
            </p:cNvSpPr>
            <p:nvPr/>
          </p:nvSpPr>
          <p:spPr bwMode="auto">
            <a:xfrm>
              <a:off x="3470" y="1389"/>
              <a:ext cx="1950" cy="7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algn="ctr" eaLnBrk="1" hangingPunct="1">
                <a:spcBef>
                  <a:spcPct val="50000"/>
                </a:spcBef>
              </a:pPr>
              <a:r>
                <a:rPr lang="es-ES" altLang="es-AR" sz="2400" b="1" baseline="0"/>
                <a:t>HIDRÓLISIS DE UNA UNION  DE ALTA ENERGIA</a:t>
              </a:r>
            </a:p>
          </p:txBody>
        </p:sp>
      </p:grpSp>
      <p:sp>
        <p:nvSpPr>
          <p:cNvPr id="12296" name="Text Box 17"/>
          <p:cNvSpPr txBox="1">
            <a:spLocks noChangeArrowheads="1"/>
          </p:cNvSpPr>
          <p:nvPr/>
        </p:nvSpPr>
        <p:spPr bwMode="auto">
          <a:xfrm>
            <a:off x="4932363" y="5949950"/>
            <a:ext cx="720725" cy="457200"/>
          </a:xfrm>
          <a:prstGeom prst="rect">
            <a:avLst/>
          </a:prstGeom>
          <a:solidFill>
            <a:srgbClr val="FBFDA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400" b="1" baseline="0"/>
              <a:t>O</a:t>
            </a:r>
            <a:r>
              <a:rPr lang="es-ES" altLang="es-AR" sz="2400" b="1"/>
              <a:t>2</a:t>
            </a:r>
            <a:endParaRPr lang="es-ES" altLang="es-AR" sz="2400" b="1" baseline="0"/>
          </a:p>
        </p:txBody>
      </p:sp>
    </p:spTree>
    <p:extLst>
      <p:ext uri="{BB962C8B-B14F-4D97-AF65-F5344CB8AC3E}">
        <p14:creationId xmlns:p14="http://schemas.microsoft.com/office/powerpoint/2010/main" val="33171496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8313" y="355600"/>
            <a:ext cx="8226425" cy="6169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219" name="1 CuadroTexto"/>
          <p:cNvSpPr txBox="1">
            <a:spLocks noChangeArrowheads="1"/>
          </p:cNvSpPr>
          <p:nvPr/>
        </p:nvSpPr>
        <p:spPr bwMode="auto">
          <a:xfrm>
            <a:off x="469900" y="1731963"/>
            <a:ext cx="8224838"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s-MX" altLang="es-AR" b="1">
                <a:latin typeface="Comic Sans MS" pitchFamily="66" charset="0"/>
              </a:rPr>
              <a:t>ES EL PRINCIPAL INTERMEDIARIO DE ALTO CONTENIDO ENERGÉTICO</a:t>
            </a:r>
            <a:endParaRPr lang="es-AR" altLang="es-AR" b="1">
              <a:latin typeface="Comic Sans MS" pitchFamily="66" charset="0"/>
            </a:endParaRPr>
          </a:p>
        </p:txBody>
      </p:sp>
    </p:spTree>
    <p:extLst>
      <p:ext uri="{BB962C8B-B14F-4D97-AF65-F5344CB8AC3E}">
        <p14:creationId xmlns:p14="http://schemas.microsoft.com/office/powerpoint/2010/main" val="232298284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93122" y="1556792"/>
            <a:ext cx="6481900" cy="4860152"/>
          </a:xfrm>
          <a:prstGeom prst="rect">
            <a:avLst/>
          </a:prstGeom>
          <a:solidFill>
            <a:schemeClr val="bg1">
              <a:lumMod val="85000"/>
            </a:schemeClr>
          </a:solidFill>
          <a:ln>
            <a:noFill/>
          </a:ln>
          <a:effectLst/>
          <a:extLst/>
        </p:spPr>
      </p:pic>
      <p:sp>
        <p:nvSpPr>
          <p:cNvPr id="2" name="1 Título"/>
          <p:cNvSpPr>
            <a:spLocks noGrp="1"/>
          </p:cNvSpPr>
          <p:nvPr>
            <p:ph type="title"/>
          </p:nvPr>
        </p:nvSpPr>
        <p:spPr>
          <a:xfrm>
            <a:off x="467544" y="269776"/>
            <a:ext cx="8229600" cy="1143000"/>
          </a:xfrm>
        </p:spPr>
        <p:txBody>
          <a:bodyPr>
            <a:noAutofit/>
          </a:bodyPr>
          <a:lstStyle/>
          <a:p>
            <a:r>
              <a:rPr lang="es-ES" altLang="es-AR" sz="3600" b="1" dirty="0" smtClean="0"/>
              <a:t>Compuestos con uniones ricas en energía</a:t>
            </a:r>
            <a:br>
              <a:rPr lang="es-ES" altLang="es-AR" sz="3600" b="1" dirty="0" smtClean="0"/>
            </a:br>
            <a:endParaRPr lang="es-AR" sz="3600" dirty="0"/>
          </a:p>
        </p:txBody>
      </p:sp>
    </p:spTree>
    <p:extLst>
      <p:ext uri="{BB962C8B-B14F-4D97-AF65-F5344CB8AC3E}">
        <p14:creationId xmlns:p14="http://schemas.microsoft.com/office/powerpoint/2010/main" val="202186492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1 Rectángulo"/>
          <p:cNvSpPr>
            <a:spLocks noChangeArrowheads="1"/>
          </p:cNvSpPr>
          <p:nvPr/>
        </p:nvSpPr>
        <p:spPr bwMode="auto">
          <a:xfrm>
            <a:off x="179388" y="333375"/>
            <a:ext cx="8496300" cy="5222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s-ES_tradnl" altLang="es-AR" sz="2800" b="1">
                <a:latin typeface="Arial Rounded MT Bold" pitchFamily="34" charset="0"/>
              </a:rPr>
              <a:t>Desde el punto de vista químico</a:t>
            </a:r>
            <a:endParaRPr lang="es-AR" altLang="es-AR" sz="2800" b="1">
              <a:latin typeface="Arial Rounded MT Bold" pitchFamily="34" charset="0"/>
            </a:endParaRPr>
          </a:p>
        </p:txBody>
      </p:sp>
      <p:sp>
        <p:nvSpPr>
          <p:cNvPr id="3" name="2 Rectángulo"/>
          <p:cNvSpPr/>
          <p:nvPr/>
        </p:nvSpPr>
        <p:spPr>
          <a:xfrm>
            <a:off x="271463" y="1071563"/>
            <a:ext cx="3600450" cy="2246312"/>
          </a:xfrm>
          <a:prstGeom prst="rect">
            <a:avLst/>
          </a:prstGeom>
          <a:solidFill>
            <a:schemeClr val="bg1"/>
          </a:solidFill>
        </p:spPr>
        <p:txBody>
          <a:bodyPr>
            <a:spAutoFit/>
          </a:bodyPr>
          <a:lstStyle/>
          <a:p>
            <a:pPr fontAlgn="auto">
              <a:spcBef>
                <a:spcPts val="0"/>
              </a:spcBef>
              <a:spcAft>
                <a:spcPts val="0"/>
              </a:spcAft>
              <a:defRPr/>
            </a:pPr>
            <a:r>
              <a:rPr lang="es-AR" dirty="0">
                <a:latin typeface="+mn-lt"/>
              </a:rPr>
              <a:t> </a:t>
            </a:r>
            <a:r>
              <a:rPr lang="es-AR" sz="2000" b="1" u="sng" dirty="0">
                <a:latin typeface="Arial Rounded MT Bold" pitchFamily="34" charset="0"/>
              </a:rPr>
              <a:t>OXIDACIÓN</a:t>
            </a:r>
          </a:p>
          <a:p>
            <a:pPr fontAlgn="auto">
              <a:spcBef>
                <a:spcPts val="0"/>
              </a:spcBef>
              <a:spcAft>
                <a:spcPts val="0"/>
              </a:spcAft>
              <a:defRPr/>
            </a:pPr>
            <a:endParaRPr lang="es-AR" sz="2000" b="1" dirty="0">
              <a:latin typeface="Arial Rounded MT Bold" pitchFamily="34" charset="0"/>
            </a:endParaRPr>
          </a:p>
          <a:p>
            <a:pPr marL="342900" indent="-342900" fontAlgn="auto">
              <a:spcBef>
                <a:spcPts val="0"/>
              </a:spcBef>
              <a:spcAft>
                <a:spcPts val="0"/>
              </a:spcAft>
              <a:buFont typeface="Arial" pitchFamily="34" charset="0"/>
              <a:buChar char="•"/>
              <a:defRPr/>
            </a:pPr>
            <a:r>
              <a:rPr lang="es-AR" sz="2000" dirty="0">
                <a:latin typeface="Arial Rounded MT Bold" pitchFamily="34" charset="0"/>
              </a:rPr>
              <a:t>Ganancia de oxígeno</a:t>
            </a:r>
          </a:p>
          <a:p>
            <a:pPr fontAlgn="auto">
              <a:spcBef>
                <a:spcPts val="0"/>
              </a:spcBef>
              <a:spcAft>
                <a:spcPts val="0"/>
              </a:spcAft>
              <a:defRPr/>
            </a:pPr>
            <a:endParaRPr lang="es-AR" sz="2000" dirty="0">
              <a:latin typeface="Arial Rounded MT Bold" pitchFamily="34" charset="0"/>
            </a:endParaRPr>
          </a:p>
          <a:p>
            <a:pPr marL="342900" indent="-342900" fontAlgn="auto">
              <a:spcBef>
                <a:spcPts val="0"/>
              </a:spcBef>
              <a:spcAft>
                <a:spcPts val="0"/>
              </a:spcAft>
              <a:buFont typeface="Arial" pitchFamily="34" charset="0"/>
              <a:buChar char="•"/>
              <a:defRPr/>
            </a:pPr>
            <a:r>
              <a:rPr lang="es-AR" sz="2000" dirty="0">
                <a:latin typeface="Arial Rounded MT Bold" pitchFamily="34" charset="0"/>
              </a:rPr>
              <a:t>Pérdida de electrones</a:t>
            </a:r>
          </a:p>
          <a:p>
            <a:pPr fontAlgn="auto">
              <a:spcBef>
                <a:spcPts val="0"/>
              </a:spcBef>
              <a:spcAft>
                <a:spcPts val="0"/>
              </a:spcAft>
              <a:defRPr/>
            </a:pPr>
            <a:endParaRPr lang="es-AR" sz="2000" dirty="0">
              <a:latin typeface="Arial Rounded MT Bold" pitchFamily="34" charset="0"/>
            </a:endParaRPr>
          </a:p>
          <a:p>
            <a:pPr marL="342900" indent="-342900" fontAlgn="auto">
              <a:spcBef>
                <a:spcPts val="0"/>
              </a:spcBef>
              <a:spcAft>
                <a:spcPts val="0"/>
              </a:spcAft>
              <a:buFont typeface="Arial" pitchFamily="34" charset="0"/>
              <a:buChar char="•"/>
              <a:defRPr/>
            </a:pPr>
            <a:r>
              <a:rPr lang="es-AR" sz="2000" dirty="0">
                <a:latin typeface="Arial Rounded MT Bold" pitchFamily="34" charset="0"/>
              </a:rPr>
              <a:t>Pérdida de hidrógeno</a:t>
            </a:r>
          </a:p>
        </p:txBody>
      </p:sp>
      <p:sp>
        <p:nvSpPr>
          <p:cNvPr id="4" name="3 Rectángulo"/>
          <p:cNvSpPr/>
          <p:nvPr/>
        </p:nvSpPr>
        <p:spPr>
          <a:xfrm>
            <a:off x="5018088" y="1071563"/>
            <a:ext cx="3671887" cy="2524125"/>
          </a:xfrm>
          <a:prstGeom prst="rect">
            <a:avLst/>
          </a:prstGeom>
          <a:solidFill>
            <a:schemeClr val="bg1"/>
          </a:solidFill>
        </p:spPr>
        <p:txBody>
          <a:bodyPr>
            <a:spAutoFit/>
          </a:bodyPr>
          <a:lstStyle/>
          <a:p>
            <a:pPr fontAlgn="auto">
              <a:spcBef>
                <a:spcPts val="0"/>
              </a:spcBef>
              <a:spcAft>
                <a:spcPts val="0"/>
              </a:spcAft>
              <a:defRPr/>
            </a:pPr>
            <a:r>
              <a:rPr lang="es-AR" sz="2000" b="1" u="sng" dirty="0">
                <a:latin typeface="Arial Rounded MT Bold" pitchFamily="34" charset="0"/>
              </a:rPr>
              <a:t>REDUCCIÓN</a:t>
            </a:r>
          </a:p>
          <a:p>
            <a:pPr fontAlgn="auto">
              <a:spcBef>
                <a:spcPts val="0"/>
              </a:spcBef>
              <a:spcAft>
                <a:spcPts val="0"/>
              </a:spcAft>
              <a:defRPr/>
            </a:pPr>
            <a:endParaRPr lang="es-AR" sz="2000" b="1" dirty="0">
              <a:latin typeface="Arial Rounded MT Bold" pitchFamily="34" charset="0"/>
            </a:endParaRPr>
          </a:p>
          <a:p>
            <a:pPr marL="342900" indent="-342900" fontAlgn="auto">
              <a:spcBef>
                <a:spcPts val="0"/>
              </a:spcBef>
              <a:spcAft>
                <a:spcPts val="0"/>
              </a:spcAft>
              <a:buFont typeface="Arial" pitchFamily="34" charset="0"/>
              <a:buChar char="•"/>
              <a:defRPr/>
            </a:pPr>
            <a:r>
              <a:rPr lang="es-AR" sz="2000" dirty="0">
                <a:latin typeface="Arial Rounded MT Bold" pitchFamily="34" charset="0"/>
              </a:rPr>
              <a:t>Pérdida de oxígeno</a:t>
            </a:r>
          </a:p>
          <a:p>
            <a:pPr fontAlgn="auto">
              <a:spcBef>
                <a:spcPts val="0"/>
              </a:spcBef>
              <a:spcAft>
                <a:spcPts val="0"/>
              </a:spcAft>
              <a:defRPr/>
            </a:pPr>
            <a:endParaRPr lang="es-AR" sz="2000" dirty="0">
              <a:latin typeface="Arial Rounded MT Bold" pitchFamily="34" charset="0"/>
            </a:endParaRPr>
          </a:p>
          <a:p>
            <a:pPr marL="342900" indent="-342900" fontAlgn="auto">
              <a:spcBef>
                <a:spcPts val="0"/>
              </a:spcBef>
              <a:spcAft>
                <a:spcPts val="0"/>
              </a:spcAft>
              <a:buFont typeface="Arial" pitchFamily="34" charset="0"/>
              <a:buChar char="•"/>
              <a:defRPr/>
            </a:pPr>
            <a:r>
              <a:rPr lang="es-AR" sz="2000" dirty="0">
                <a:latin typeface="Arial Rounded MT Bold" pitchFamily="34" charset="0"/>
              </a:rPr>
              <a:t>Ganancia de electrones</a:t>
            </a:r>
          </a:p>
          <a:p>
            <a:pPr fontAlgn="auto">
              <a:spcBef>
                <a:spcPts val="0"/>
              </a:spcBef>
              <a:spcAft>
                <a:spcPts val="0"/>
              </a:spcAft>
              <a:defRPr/>
            </a:pPr>
            <a:endParaRPr lang="es-AR" sz="2000" dirty="0">
              <a:latin typeface="Arial Rounded MT Bold" pitchFamily="34" charset="0"/>
            </a:endParaRPr>
          </a:p>
          <a:p>
            <a:pPr marL="342900" indent="-342900" fontAlgn="auto">
              <a:spcBef>
                <a:spcPts val="0"/>
              </a:spcBef>
              <a:spcAft>
                <a:spcPts val="0"/>
              </a:spcAft>
              <a:buFont typeface="Arial" pitchFamily="34" charset="0"/>
              <a:buChar char="•"/>
              <a:defRPr/>
            </a:pPr>
            <a:r>
              <a:rPr lang="es-AR" sz="2000" dirty="0">
                <a:latin typeface="Arial Rounded MT Bold" pitchFamily="34" charset="0"/>
              </a:rPr>
              <a:t>Ganancia de hidrógeno </a:t>
            </a:r>
            <a:r>
              <a:rPr lang="es-AR" dirty="0">
                <a:latin typeface="Arial Rounded MT Bold" pitchFamily="34" charset="0"/>
              </a:rPr>
              <a:t>(en compuestos orgánicos)</a:t>
            </a:r>
          </a:p>
        </p:txBody>
      </p:sp>
      <p:sp>
        <p:nvSpPr>
          <p:cNvPr id="13317" name="6 Rectángulo"/>
          <p:cNvSpPr>
            <a:spLocks noChangeArrowheads="1"/>
          </p:cNvSpPr>
          <p:nvPr/>
        </p:nvSpPr>
        <p:spPr bwMode="auto">
          <a:xfrm>
            <a:off x="28575" y="5157788"/>
            <a:ext cx="9126538" cy="13843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s-AR" altLang="es-AR" sz="2000" b="1">
                <a:latin typeface="Arial Rounded MT Bold" pitchFamily="34" charset="0"/>
              </a:rPr>
              <a:t>El uso principal del OXÍGENO es en la RESPIRACIÓN</a:t>
            </a:r>
          </a:p>
          <a:p>
            <a:pPr algn="ctr" eaLnBrk="1" hangingPunct="1"/>
            <a:endParaRPr lang="es-AR" altLang="es-AR" sz="2400" b="1">
              <a:latin typeface="Arial Rounded MT Bold" pitchFamily="34" charset="0"/>
            </a:endParaRPr>
          </a:p>
          <a:p>
            <a:pPr algn="ctr" eaLnBrk="1" hangingPunct="1"/>
            <a:r>
              <a:rPr lang="es-AR" altLang="es-AR" sz="2000" b="1">
                <a:latin typeface="Arial Rounded MT Bold" pitchFamily="34" charset="0"/>
              </a:rPr>
              <a:t>Y ESTE ES EL PROCESO POR EL CUAL LAS CÉLULAS OBTIENEN ENERGÍA EN FORMA DE ATP</a:t>
            </a:r>
            <a:endParaRPr lang="es-AR" altLang="es-AR" sz="2400" b="1">
              <a:latin typeface="Arial Rounded MT Bold" pitchFamily="34" charset="0"/>
            </a:endParaRPr>
          </a:p>
        </p:txBody>
      </p:sp>
      <p:sp>
        <p:nvSpPr>
          <p:cNvPr id="13318" name="7 Rectángulo"/>
          <p:cNvSpPr>
            <a:spLocks noChangeArrowheads="1"/>
          </p:cNvSpPr>
          <p:nvPr/>
        </p:nvSpPr>
        <p:spPr bwMode="auto">
          <a:xfrm>
            <a:off x="271463" y="3933825"/>
            <a:ext cx="8640762" cy="101441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s-AR" altLang="es-AR" sz="2000" b="1">
                <a:latin typeface="Arial Rounded MT Bold" pitchFamily="34" charset="0"/>
              </a:rPr>
              <a:t>Este principio de OXIDO- REDUCCIÓN se aplica a los sistemas bioquímicos y es un concepto importante para la comprensión de la naturaleza de las oxidaciones biológicas.</a:t>
            </a:r>
            <a:endParaRPr lang="es-AR" altLang="es-AR"/>
          </a:p>
        </p:txBody>
      </p:sp>
    </p:spTree>
    <p:extLst>
      <p:ext uri="{BB962C8B-B14F-4D97-AF65-F5344CB8AC3E}">
        <p14:creationId xmlns:p14="http://schemas.microsoft.com/office/powerpoint/2010/main" val="271733239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755650" y="333375"/>
            <a:ext cx="7488238" cy="6278563"/>
          </a:xfrm>
          <a:prstGeom prst="rect">
            <a:avLst/>
          </a:prstGeom>
          <a:solidFill>
            <a:schemeClr val="bg1"/>
          </a:solidFill>
        </p:spPr>
        <p:txBody>
          <a:bodyPr>
            <a:spAutoFit/>
          </a:bodyPr>
          <a:lstStyle/>
          <a:p>
            <a:pPr algn="ctr" fontAlgn="auto">
              <a:lnSpc>
                <a:spcPct val="150000"/>
              </a:lnSpc>
              <a:spcBef>
                <a:spcPts val="0"/>
              </a:spcBef>
              <a:spcAft>
                <a:spcPts val="0"/>
              </a:spcAft>
              <a:defRPr/>
            </a:pPr>
            <a:r>
              <a:rPr lang="es-MX" sz="2400" b="1" dirty="0">
                <a:latin typeface="Arial Rounded MT Bold" pitchFamily="34" charset="0"/>
                <a:cs typeface="+mn-cs"/>
              </a:rPr>
              <a:t>EN LOS SISTEMAS REDOX</a:t>
            </a:r>
          </a:p>
          <a:p>
            <a:pPr algn="ctr" fontAlgn="auto">
              <a:lnSpc>
                <a:spcPct val="150000"/>
              </a:lnSpc>
              <a:spcBef>
                <a:spcPts val="0"/>
              </a:spcBef>
              <a:spcAft>
                <a:spcPts val="0"/>
              </a:spcAft>
              <a:defRPr/>
            </a:pPr>
            <a:r>
              <a:rPr lang="es-MX" sz="2400" b="1" dirty="0">
                <a:latin typeface="Arial Rounded MT Bold" pitchFamily="34" charset="0"/>
                <a:cs typeface="+mn-cs"/>
              </a:rPr>
              <a:t>LOS CAMBIOS DE ENERGÍA LIBRE </a:t>
            </a:r>
          </a:p>
          <a:p>
            <a:pPr algn="ctr" fontAlgn="auto">
              <a:lnSpc>
                <a:spcPct val="150000"/>
              </a:lnSpc>
              <a:spcBef>
                <a:spcPts val="0"/>
              </a:spcBef>
              <a:spcAft>
                <a:spcPts val="0"/>
              </a:spcAft>
              <a:defRPr/>
            </a:pPr>
            <a:r>
              <a:rPr lang="es-MX" sz="2400" b="1" dirty="0">
                <a:latin typeface="Arial Rounded MT Bold" pitchFamily="34" charset="0"/>
                <a:cs typeface="+mn-cs"/>
              </a:rPr>
              <a:t>PUEDEN EXPRESARSE EN TÉRMINOS DEL </a:t>
            </a:r>
          </a:p>
          <a:p>
            <a:pPr algn="ctr" fontAlgn="auto">
              <a:lnSpc>
                <a:spcPct val="150000"/>
              </a:lnSpc>
              <a:spcBef>
                <a:spcPts val="0"/>
              </a:spcBef>
              <a:spcAft>
                <a:spcPts val="0"/>
              </a:spcAft>
              <a:defRPr/>
            </a:pPr>
            <a:r>
              <a:rPr lang="es-MX" sz="2400" b="1" u="sng" dirty="0">
                <a:latin typeface="Arial Rounded MT Bold" pitchFamily="34" charset="0"/>
                <a:cs typeface="+mn-cs"/>
              </a:rPr>
              <a:t>POTENCIAL DE </a:t>
            </a:r>
          </a:p>
          <a:p>
            <a:pPr algn="ctr" fontAlgn="auto">
              <a:lnSpc>
                <a:spcPct val="150000"/>
              </a:lnSpc>
              <a:spcBef>
                <a:spcPts val="0"/>
              </a:spcBef>
              <a:spcAft>
                <a:spcPts val="0"/>
              </a:spcAft>
              <a:defRPr/>
            </a:pPr>
            <a:r>
              <a:rPr lang="es-MX" sz="2400" b="1" u="sng" dirty="0">
                <a:latin typeface="Arial Rounded MT Bold" pitchFamily="34" charset="0"/>
                <a:cs typeface="+mn-cs"/>
              </a:rPr>
              <a:t>OXIDACIÓN – REDUCCIÓN</a:t>
            </a:r>
          </a:p>
          <a:p>
            <a:pPr algn="ctr" fontAlgn="auto">
              <a:lnSpc>
                <a:spcPct val="150000"/>
              </a:lnSpc>
              <a:spcBef>
                <a:spcPts val="0"/>
              </a:spcBef>
              <a:spcAft>
                <a:spcPts val="0"/>
              </a:spcAft>
              <a:defRPr/>
            </a:pPr>
            <a:endParaRPr lang="es-MX" sz="2400" b="1" dirty="0">
              <a:latin typeface="Arial Rounded MT Bold" pitchFamily="34" charset="0"/>
              <a:cs typeface="+mn-cs"/>
            </a:endParaRPr>
          </a:p>
          <a:p>
            <a:pPr algn="ctr" fontAlgn="auto">
              <a:lnSpc>
                <a:spcPct val="150000"/>
              </a:lnSpc>
              <a:spcBef>
                <a:spcPts val="0"/>
              </a:spcBef>
              <a:spcAft>
                <a:spcPts val="0"/>
              </a:spcAft>
              <a:defRPr/>
            </a:pPr>
            <a:r>
              <a:rPr lang="es-MX" sz="2400" b="1" dirty="0">
                <a:latin typeface="Arial Rounded MT Bold" pitchFamily="34" charset="0"/>
                <a:cs typeface="+mn-cs"/>
              </a:rPr>
              <a:t>LAS ENZIMAS QUE INTERVIENEN EN LOS PROCESOS REDOX</a:t>
            </a:r>
          </a:p>
          <a:p>
            <a:pPr algn="ctr" fontAlgn="auto">
              <a:lnSpc>
                <a:spcPct val="150000"/>
              </a:lnSpc>
              <a:spcBef>
                <a:spcPts val="0"/>
              </a:spcBef>
              <a:spcAft>
                <a:spcPts val="0"/>
              </a:spcAft>
              <a:defRPr/>
            </a:pPr>
            <a:r>
              <a:rPr lang="es-MX" sz="2400" b="1" dirty="0">
                <a:latin typeface="Arial Rounded MT Bold" pitchFamily="34" charset="0"/>
                <a:cs typeface="+mn-cs"/>
              </a:rPr>
              <a:t>SE DENOMINAN </a:t>
            </a:r>
          </a:p>
          <a:p>
            <a:pPr algn="ctr" fontAlgn="auto">
              <a:lnSpc>
                <a:spcPct val="150000"/>
              </a:lnSpc>
              <a:spcBef>
                <a:spcPts val="0"/>
              </a:spcBef>
              <a:spcAft>
                <a:spcPts val="0"/>
              </a:spcAft>
              <a:defRPr/>
            </a:pPr>
            <a:endParaRPr lang="es-MX" sz="2400" b="1" dirty="0">
              <a:latin typeface="Arial Rounded MT Bold" pitchFamily="34" charset="0"/>
              <a:cs typeface="+mn-cs"/>
            </a:endParaRPr>
          </a:p>
          <a:p>
            <a:pPr algn="ctr" fontAlgn="auto">
              <a:lnSpc>
                <a:spcPct val="150000"/>
              </a:lnSpc>
              <a:spcBef>
                <a:spcPts val="0"/>
              </a:spcBef>
              <a:spcAft>
                <a:spcPts val="0"/>
              </a:spcAft>
              <a:defRPr/>
            </a:pPr>
            <a:r>
              <a:rPr lang="es-MX" sz="2800" b="1" dirty="0">
                <a:effectLst>
                  <a:outerShdw blurRad="38100" dist="38100" dir="2700000" algn="tl">
                    <a:srgbClr val="000000">
                      <a:alpha val="43137"/>
                    </a:srgbClr>
                  </a:outerShdw>
                </a:effectLst>
                <a:latin typeface="Arial Rounded MT Bold" pitchFamily="34" charset="0"/>
                <a:cs typeface="+mn-cs"/>
              </a:rPr>
              <a:t>OXIDORREDUCTASAS</a:t>
            </a:r>
            <a:endParaRPr lang="es-AR" sz="2800" b="1" dirty="0">
              <a:effectLst>
                <a:outerShdw blurRad="38100" dist="38100" dir="2700000" algn="tl">
                  <a:srgbClr val="000000">
                    <a:alpha val="43137"/>
                  </a:srgbClr>
                </a:outerShdw>
              </a:effectLst>
              <a:latin typeface="Arial Rounded MT Bold" pitchFamily="34" charset="0"/>
              <a:cs typeface="+mn-cs"/>
            </a:endParaRPr>
          </a:p>
        </p:txBody>
      </p:sp>
    </p:spTree>
    <p:extLst>
      <p:ext uri="{BB962C8B-B14F-4D97-AF65-F5344CB8AC3E}">
        <p14:creationId xmlns:p14="http://schemas.microsoft.com/office/powerpoint/2010/main" val="209176198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1 CuadroTexto"/>
          <p:cNvSpPr txBox="1">
            <a:spLocks noChangeArrowheads="1"/>
          </p:cNvSpPr>
          <p:nvPr/>
        </p:nvSpPr>
        <p:spPr bwMode="auto">
          <a:xfrm>
            <a:off x="2484438" y="908050"/>
            <a:ext cx="1841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endParaRPr lang="es-AR" altLang="es-AR"/>
          </a:p>
        </p:txBody>
      </p:sp>
      <p:pic>
        <p:nvPicPr>
          <p:cNvPr id="15363" name="Imagen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1550" y="404813"/>
            <a:ext cx="188913" cy="371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CuadroTexto"/>
          <p:cNvSpPr txBox="1"/>
          <p:nvPr/>
        </p:nvSpPr>
        <p:spPr>
          <a:xfrm>
            <a:off x="395288" y="620713"/>
            <a:ext cx="8208962" cy="5632450"/>
          </a:xfrm>
          <a:prstGeom prst="rect">
            <a:avLst/>
          </a:prstGeom>
          <a:solidFill>
            <a:schemeClr val="bg1"/>
          </a:solidFill>
        </p:spPr>
        <p:txBody>
          <a:bodyPr>
            <a:spAutoFit/>
          </a:bodyPr>
          <a:lstStyle/>
          <a:p>
            <a:pPr algn="ctr" fontAlgn="auto">
              <a:spcBef>
                <a:spcPts val="0"/>
              </a:spcBef>
              <a:spcAft>
                <a:spcPts val="0"/>
              </a:spcAft>
              <a:defRPr/>
            </a:pPr>
            <a:r>
              <a:rPr lang="es-AR" sz="2400" b="1" u="sng" dirty="0">
                <a:effectLst>
                  <a:outerShdw blurRad="38100" dist="38100" dir="2700000" algn="tl">
                    <a:srgbClr val="000000">
                      <a:alpha val="43137"/>
                    </a:srgbClr>
                  </a:outerShdw>
                </a:effectLst>
                <a:latin typeface="Arial Rounded MT Bold" pitchFamily="34" charset="0"/>
                <a:cs typeface="+mn-cs"/>
              </a:rPr>
              <a:t>Oxidorreductasas</a:t>
            </a:r>
          </a:p>
          <a:p>
            <a:pPr fontAlgn="auto">
              <a:spcBef>
                <a:spcPts val="0"/>
              </a:spcBef>
              <a:spcAft>
                <a:spcPts val="0"/>
              </a:spcAft>
              <a:defRPr/>
            </a:pPr>
            <a:endParaRPr lang="es-AR" sz="2400" dirty="0">
              <a:latin typeface="Arial Rounded MT Bold" pitchFamily="34" charset="0"/>
              <a:cs typeface="+mn-cs"/>
            </a:endParaRPr>
          </a:p>
          <a:p>
            <a:pPr algn="ctr" fontAlgn="auto">
              <a:spcBef>
                <a:spcPts val="0"/>
              </a:spcBef>
              <a:spcAft>
                <a:spcPts val="0"/>
              </a:spcAft>
              <a:defRPr/>
            </a:pPr>
            <a:r>
              <a:rPr lang="es-ES_tradnl" sz="2400" dirty="0">
                <a:latin typeface="Arial Rounded MT Bold" pitchFamily="34" charset="0"/>
                <a:cs typeface="+mn-cs"/>
              </a:rPr>
              <a:t>Catalizan reacciones de </a:t>
            </a:r>
            <a:r>
              <a:rPr lang="es-ES_tradnl" sz="2400" b="1" dirty="0">
                <a:latin typeface="Arial Rounded MT Bold" pitchFamily="34" charset="0"/>
                <a:cs typeface="+mn-cs"/>
              </a:rPr>
              <a:t>oxido- reducción</a:t>
            </a:r>
          </a:p>
          <a:p>
            <a:pPr algn="ctr" fontAlgn="auto">
              <a:spcBef>
                <a:spcPts val="0"/>
              </a:spcBef>
              <a:spcAft>
                <a:spcPts val="0"/>
              </a:spcAft>
              <a:defRPr/>
            </a:pPr>
            <a:endParaRPr lang="es-ES_tradnl" sz="2400" dirty="0">
              <a:latin typeface="Arial Rounded MT Bold" pitchFamily="34" charset="0"/>
              <a:cs typeface="+mn-cs"/>
            </a:endParaRPr>
          </a:p>
          <a:p>
            <a:pPr algn="ctr" fontAlgn="auto">
              <a:spcBef>
                <a:spcPts val="0"/>
              </a:spcBef>
              <a:spcAft>
                <a:spcPts val="0"/>
              </a:spcAft>
              <a:defRPr/>
            </a:pPr>
            <a:r>
              <a:rPr lang="es-ES_tradnl" sz="2400" dirty="0">
                <a:latin typeface="Arial Rounded MT Bold" pitchFamily="34" charset="0"/>
                <a:cs typeface="+mn-cs"/>
              </a:rPr>
              <a:t>A</a:t>
            </a:r>
            <a:r>
              <a:rPr lang="es-ES_tradnl" sz="2400" baseline="-25000" dirty="0">
                <a:latin typeface="Arial Rounded MT Bold" pitchFamily="34" charset="0"/>
                <a:cs typeface="+mn-cs"/>
              </a:rPr>
              <a:t>red</a:t>
            </a:r>
            <a:r>
              <a:rPr lang="es-ES_tradnl" sz="2400" dirty="0">
                <a:latin typeface="Arial Rounded MT Bold" pitchFamily="34" charset="0"/>
                <a:cs typeface="+mn-cs"/>
              </a:rPr>
              <a:t> + B</a:t>
            </a:r>
            <a:r>
              <a:rPr lang="es-ES_tradnl" sz="2400" baseline="-25000" dirty="0">
                <a:latin typeface="Arial Rounded MT Bold" pitchFamily="34" charset="0"/>
                <a:cs typeface="+mn-cs"/>
              </a:rPr>
              <a:t>ox 			</a:t>
            </a:r>
            <a:r>
              <a:rPr lang="es-ES_tradnl" sz="2400" dirty="0">
                <a:latin typeface="Arial Rounded MT Bold" pitchFamily="34" charset="0"/>
                <a:cs typeface="+mn-cs"/>
              </a:rPr>
              <a:t>A</a:t>
            </a:r>
            <a:r>
              <a:rPr lang="es-ES_tradnl" sz="2400" baseline="-25000" dirty="0">
                <a:latin typeface="Arial Rounded MT Bold" pitchFamily="34" charset="0"/>
                <a:cs typeface="+mn-cs"/>
              </a:rPr>
              <a:t>ox</a:t>
            </a:r>
            <a:r>
              <a:rPr lang="es-ES_tradnl" sz="2400" dirty="0">
                <a:latin typeface="Arial Rounded MT Bold" pitchFamily="34" charset="0"/>
                <a:cs typeface="+mn-cs"/>
              </a:rPr>
              <a:t> + B</a:t>
            </a:r>
            <a:r>
              <a:rPr lang="es-ES_tradnl" sz="2400" baseline="-25000" dirty="0">
                <a:latin typeface="Arial Rounded MT Bold" pitchFamily="34" charset="0"/>
                <a:cs typeface="+mn-cs"/>
              </a:rPr>
              <a:t>red</a:t>
            </a:r>
            <a:endParaRPr lang="es-ES_tradnl" sz="2400" dirty="0">
              <a:latin typeface="Arial Rounded MT Bold" pitchFamily="34" charset="0"/>
              <a:cs typeface="+mn-cs"/>
            </a:endParaRPr>
          </a:p>
          <a:p>
            <a:pPr algn="ctr" fontAlgn="auto">
              <a:spcBef>
                <a:spcPts val="0"/>
              </a:spcBef>
              <a:spcAft>
                <a:spcPts val="0"/>
              </a:spcAft>
              <a:defRPr/>
            </a:pPr>
            <a:endParaRPr lang="es-ES_tradnl" sz="2400" dirty="0">
              <a:latin typeface="Arial Rounded MT Bold" pitchFamily="34" charset="0"/>
              <a:cs typeface="+mn-cs"/>
            </a:endParaRPr>
          </a:p>
          <a:p>
            <a:pPr algn="ctr" fontAlgn="auto">
              <a:spcBef>
                <a:spcPts val="0"/>
              </a:spcBef>
              <a:spcAft>
                <a:spcPts val="0"/>
              </a:spcAft>
              <a:defRPr/>
            </a:pPr>
            <a:endParaRPr lang="es-ES_tradnl" sz="2400" dirty="0">
              <a:latin typeface="Arial Rounded MT Bold" pitchFamily="34" charset="0"/>
              <a:cs typeface="+mn-cs"/>
            </a:endParaRPr>
          </a:p>
          <a:p>
            <a:pPr algn="ctr" fontAlgn="auto">
              <a:spcBef>
                <a:spcPts val="0"/>
              </a:spcBef>
              <a:spcAft>
                <a:spcPts val="0"/>
              </a:spcAft>
              <a:defRPr/>
            </a:pPr>
            <a:r>
              <a:rPr lang="es-ES_tradnl" sz="2400" dirty="0">
                <a:latin typeface="Arial Rounded MT Bold" pitchFamily="34" charset="0"/>
                <a:cs typeface="+mn-cs"/>
              </a:rPr>
              <a:t>A : es el reductor o </a:t>
            </a:r>
            <a:r>
              <a:rPr lang="es-ES_tradnl" sz="2400" b="1" dirty="0">
                <a:latin typeface="Arial Rounded MT Bold" pitchFamily="34" charset="0"/>
                <a:cs typeface="+mn-cs"/>
              </a:rPr>
              <a:t>dador</a:t>
            </a:r>
            <a:r>
              <a:rPr lang="es-ES_tradnl" sz="2400" dirty="0">
                <a:latin typeface="Arial Rounded MT Bold" pitchFamily="34" charset="0"/>
                <a:cs typeface="+mn-cs"/>
              </a:rPr>
              <a:t> electrónico; en el curso</a:t>
            </a:r>
          </a:p>
          <a:p>
            <a:pPr algn="ctr" fontAlgn="auto">
              <a:spcBef>
                <a:spcPts val="0"/>
              </a:spcBef>
              <a:spcAft>
                <a:spcPts val="0"/>
              </a:spcAft>
              <a:defRPr/>
            </a:pPr>
            <a:r>
              <a:rPr lang="es-ES_tradnl" sz="2400" dirty="0">
                <a:latin typeface="Arial Rounded MT Bold" pitchFamily="34" charset="0"/>
                <a:cs typeface="+mn-cs"/>
              </a:rPr>
              <a:t>de la reacción </a:t>
            </a:r>
            <a:r>
              <a:rPr lang="es-ES_tradnl" sz="2400" b="1" dirty="0">
                <a:latin typeface="Arial Rounded MT Bold" pitchFamily="34" charset="0"/>
                <a:cs typeface="+mn-cs"/>
              </a:rPr>
              <a:t>se oxida</a:t>
            </a:r>
            <a:r>
              <a:rPr lang="es-ES_tradnl" sz="2400" dirty="0">
                <a:latin typeface="Arial Rounded MT Bold" pitchFamily="34" charset="0"/>
                <a:cs typeface="+mn-cs"/>
              </a:rPr>
              <a:t> (pierde electrones)</a:t>
            </a:r>
          </a:p>
          <a:p>
            <a:pPr algn="ctr" fontAlgn="auto">
              <a:spcBef>
                <a:spcPts val="0"/>
              </a:spcBef>
              <a:spcAft>
                <a:spcPts val="0"/>
              </a:spcAft>
              <a:defRPr/>
            </a:pPr>
            <a:endParaRPr lang="es-ES_tradnl" sz="2400" dirty="0">
              <a:latin typeface="Arial Rounded MT Bold" pitchFamily="34" charset="0"/>
              <a:cs typeface="+mn-cs"/>
            </a:endParaRPr>
          </a:p>
          <a:p>
            <a:pPr algn="ctr" fontAlgn="auto">
              <a:spcBef>
                <a:spcPts val="0"/>
              </a:spcBef>
              <a:spcAft>
                <a:spcPts val="0"/>
              </a:spcAft>
              <a:defRPr/>
            </a:pPr>
            <a:r>
              <a:rPr lang="es-ES_tradnl" sz="2400" dirty="0">
                <a:latin typeface="Arial Rounded MT Bold" pitchFamily="34" charset="0"/>
                <a:cs typeface="+mn-cs"/>
              </a:rPr>
              <a:t>   B : es el oxidante o </a:t>
            </a:r>
            <a:r>
              <a:rPr lang="es-ES_tradnl" sz="2400" b="1" dirty="0">
                <a:latin typeface="Arial Rounded MT Bold" pitchFamily="34" charset="0"/>
                <a:cs typeface="+mn-cs"/>
              </a:rPr>
              <a:t>aceptor</a:t>
            </a:r>
            <a:r>
              <a:rPr lang="es-ES_tradnl" sz="2400" dirty="0">
                <a:latin typeface="Arial Rounded MT Bold" pitchFamily="34" charset="0"/>
                <a:cs typeface="+mn-cs"/>
              </a:rPr>
              <a:t> electrónico; en el curso</a:t>
            </a:r>
          </a:p>
          <a:p>
            <a:pPr algn="ctr" fontAlgn="auto">
              <a:spcBef>
                <a:spcPts val="0"/>
              </a:spcBef>
              <a:spcAft>
                <a:spcPts val="0"/>
              </a:spcAft>
              <a:defRPr/>
            </a:pPr>
            <a:r>
              <a:rPr lang="es-ES_tradnl" sz="2400" dirty="0">
                <a:latin typeface="Arial Rounded MT Bold" pitchFamily="34" charset="0"/>
                <a:cs typeface="+mn-cs"/>
              </a:rPr>
              <a:t>de la reacción </a:t>
            </a:r>
            <a:r>
              <a:rPr lang="es-ES_tradnl" sz="2400" b="1" dirty="0">
                <a:latin typeface="Arial Rounded MT Bold" pitchFamily="34" charset="0"/>
                <a:cs typeface="+mn-cs"/>
              </a:rPr>
              <a:t>se reduce</a:t>
            </a:r>
            <a:r>
              <a:rPr lang="es-ES_tradnl" sz="2400" dirty="0">
                <a:latin typeface="Arial Rounded MT Bold" pitchFamily="34" charset="0"/>
                <a:cs typeface="+mn-cs"/>
              </a:rPr>
              <a:t> (gana electrones)</a:t>
            </a:r>
          </a:p>
          <a:p>
            <a:pPr algn="ctr" fontAlgn="auto">
              <a:spcBef>
                <a:spcPts val="0"/>
              </a:spcBef>
              <a:spcAft>
                <a:spcPts val="0"/>
              </a:spcAft>
              <a:defRPr/>
            </a:pPr>
            <a:endParaRPr lang="es-ES_tradnl" sz="2400" dirty="0">
              <a:latin typeface="Arial Rounded MT Bold" pitchFamily="34" charset="0"/>
              <a:cs typeface="+mn-cs"/>
            </a:endParaRPr>
          </a:p>
          <a:p>
            <a:pPr algn="ctr" fontAlgn="auto">
              <a:spcBef>
                <a:spcPts val="0"/>
              </a:spcBef>
              <a:spcAft>
                <a:spcPts val="0"/>
              </a:spcAft>
              <a:defRPr/>
            </a:pPr>
            <a:r>
              <a:rPr lang="es-ES_tradnl" sz="2400" dirty="0">
                <a:latin typeface="Arial Rounded MT Bold" pitchFamily="34" charset="0"/>
                <a:cs typeface="+mn-cs"/>
              </a:rPr>
              <a:t>En las reacciones redox, siempre tienen que estar</a:t>
            </a:r>
          </a:p>
          <a:p>
            <a:pPr algn="ctr" fontAlgn="auto">
              <a:spcBef>
                <a:spcPts val="0"/>
              </a:spcBef>
              <a:spcAft>
                <a:spcPts val="0"/>
              </a:spcAft>
              <a:defRPr/>
            </a:pPr>
            <a:r>
              <a:rPr lang="es-ES_tradnl" sz="2400" dirty="0">
                <a:latin typeface="Arial Rounded MT Bold" pitchFamily="34" charset="0"/>
                <a:cs typeface="+mn-cs"/>
              </a:rPr>
              <a:t>presentes a la vez el aceptor y el dador electrónico</a:t>
            </a:r>
            <a:endParaRPr lang="es-AR" sz="2400" dirty="0">
              <a:latin typeface="Arial Rounded MT Bold" pitchFamily="34" charset="0"/>
              <a:cs typeface="+mn-cs"/>
            </a:endParaRPr>
          </a:p>
        </p:txBody>
      </p:sp>
      <p:sp>
        <p:nvSpPr>
          <p:cNvPr id="15365" name="Línea 8"/>
          <p:cNvSpPr>
            <a:spLocks noChangeShapeType="1"/>
          </p:cNvSpPr>
          <p:nvPr/>
        </p:nvSpPr>
        <p:spPr bwMode="auto">
          <a:xfrm>
            <a:off x="3851275" y="2420938"/>
            <a:ext cx="11430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AR"/>
          </a:p>
        </p:txBody>
      </p:sp>
    </p:spTree>
    <p:extLst>
      <p:ext uri="{BB962C8B-B14F-4D97-AF65-F5344CB8AC3E}">
        <p14:creationId xmlns:p14="http://schemas.microsoft.com/office/powerpoint/2010/main" val="229464365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Imagen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775" y="2924175"/>
            <a:ext cx="8932863" cy="2352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387" name="2 Rectángulo"/>
          <p:cNvSpPr>
            <a:spLocks noChangeArrowheads="1"/>
          </p:cNvSpPr>
          <p:nvPr/>
        </p:nvSpPr>
        <p:spPr bwMode="auto">
          <a:xfrm>
            <a:off x="0" y="765175"/>
            <a:ext cx="9144000" cy="15684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s-AR" altLang="es-AR" sz="2400" b="1">
                <a:latin typeface="Arial Rounded MT Bold" pitchFamily="34" charset="0"/>
              </a:rPr>
              <a:t>Estas reacciones son fuertemente exergónicas, </a:t>
            </a:r>
          </a:p>
          <a:p>
            <a:pPr algn="ctr" eaLnBrk="1" hangingPunct="1"/>
            <a:r>
              <a:rPr lang="es-AR" altLang="es-AR" sz="2400" b="1">
                <a:latin typeface="Arial Rounded MT Bold" pitchFamily="34" charset="0"/>
              </a:rPr>
              <a:t>en las cuales para evitar una liberación brusca de energía, no aprovechable por la célula, </a:t>
            </a:r>
          </a:p>
          <a:p>
            <a:pPr algn="ctr" eaLnBrk="1" hangingPunct="1"/>
            <a:r>
              <a:rPr lang="es-AR" altLang="es-AR" sz="2400" b="1">
                <a:latin typeface="Arial Rounded MT Bold" pitchFamily="34" charset="0"/>
              </a:rPr>
              <a:t>se libera en forma fraccionada. </a:t>
            </a:r>
          </a:p>
        </p:txBody>
      </p:sp>
      <p:sp>
        <p:nvSpPr>
          <p:cNvPr id="2" name="1 CuadroTexto"/>
          <p:cNvSpPr txBox="1"/>
          <p:nvPr/>
        </p:nvSpPr>
        <p:spPr>
          <a:xfrm>
            <a:off x="2627784" y="4941168"/>
            <a:ext cx="4608512" cy="400110"/>
          </a:xfrm>
          <a:prstGeom prst="rect">
            <a:avLst/>
          </a:prstGeom>
          <a:solidFill>
            <a:schemeClr val="bg1"/>
          </a:solidFill>
        </p:spPr>
        <p:txBody>
          <a:bodyPr wrap="square" rtlCol="0">
            <a:spAutoFit/>
          </a:bodyPr>
          <a:lstStyle/>
          <a:p>
            <a:r>
              <a:rPr lang="es-AR" sz="2000" b="1" dirty="0" smtClean="0">
                <a:latin typeface="Swis721 BT" panose="020B0504020202020204" pitchFamily="34" charset="0"/>
              </a:rPr>
              <a:t>Potencial de reducción</a:t>
            </a:r>
            <a:endParaRPr lang="es-AR" sz="2000" b="1" dirty="0">
              <a:latin typeface="Swis721 BT" panose="020B0504020202020204" pitchFamily="34" charset="0"/>
            </a:endParaRPr>
          </a:p>
        </p:txBody>
      </p:sp>
    </p:spTree>
    <p:extLst>
      <p:ext uri="{BB962C8B-B14F-4D97-AF65-F5344CB8AC3E}">
        <p14:creationId xmlns:p14="http://schemas.microsoft.com/office/powerpoint/2010/main" val="200917391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1 CuadroTexto"/>
          <p:cNvSpPr txBox="1">
            <a:spLocks noChangeArrowheads="1"/>
          </p:cNvSpPr>
          <p:nvPr/>
        </p:nvSpPr>
        <p:spPr bwMode="auto">
          <a:xfrm>
            <a:off x="346075" y="419103"/>
            <a:ext cx="8569325" cy="7080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s-ES" altLang="es-AR" sz="2000" b="1" dirty="0">
                <a:solidFill>
                  <a:srgbClr val="FF0000"/>
                </a:solidFill>
                <a:latin typeface="Arial Rounded MT Bold" pitchFamily="34" charset="0"/>
              </a:rPr>
              <a:t>DISTINTAS FORMAS EN QUE LA CELULA PUEDE TRANSFERIR ELECTRONES </a:t>
            </a:r>
            <a:endParaRPr lang="es-AR" altLang="es-AR" dirty="0">
              <a:solidFill>
                <a:srgbClr val="FF0000"/>
              </a:solidFill>
            </a:endParaRPr>
          </a:p>
        </p:txBody>
      </p:sp>
      <p:grpSp>
        <p:nvGrpSpPr>
          <p:cNvPr id="17411" name="Grupo 20"/>
          <p:cNvGrpSpPr>
            <a:grpSpLocks/>
          </p:cNvGrpSpPr>
          <p:nvPr/>
        </p:nvGrpSpPr>
        <p:grpSpPr bwMode="auto">
          <a:xfrm>
            <a:off x="346075" y="1468438"/>
            <a:ext cx="8569325" cy="519112"/>
            <a:chOff x="76" y="1507"/>
            <a:chExt cx="5398" cy="327"/>
          </a:xfrm>
        </p:grpSpPr>
        <p:grpSp>
          <p:nvGrpSpPr>
            <p:cNvPr id="17418" name="Grupo 18"/>
            <p:cNvGrpSpPr>
              <a:grpSpLocks/>
            </p:cNvGrpSpPr>
            <p:nvPr/>
          </p:nvGrpSpPr>
          <p:grpSpPr bwMode="auto">
            <a:xfrm>
              <a:off x="76" y="1507"/>
              <a:ext cx="5398" cy="327"/>
              <a:chOff x="181" y="1491"/>
              <a:chExt cx="4808" cy="295"/>
            </a:xfrm>
          </p:grpSpPr>
          <p:sp>
            <p:nvSpPr>
              <p:cNvPr id="10" name="Cuadro de texto 9"/>
              <p:cNvSpPr txBox="1">
                <a:spLocks noChangeArrowheads="1"/>
              </p:cNvSpPr>
              <p:nvPr/>
            </p:nvSpPr>
            <p:spPr bwMode="auto">
              <a:xfrm>
                <a:off x="181" y="1491"/>
                <a:ext cx="4808" cy="295"/>
              </a:xfrm>
              <a:prstGeom prst="rect">
                <a:avLst/>
              </a:prstGeom>
              <a:solidFill>
                <a:srgbClr val="FDFEE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auto" hangingPunct="1">
                  <a:spcBef>
                    <a:spcPct val="50000"/>
                  </a:spcBef>
                  <a:spcAft>
                    <a:spcPts val="0"/>
                  </a:spcAft>
                  <a:defRPr/>
                </a:pPr>
                <a:r>
                  <a:rPr lang="es-ES" sz="2800" b="1" kern="0" dirty="0" smtClean="0">
                    <a:solidFill>
                      <a:srgbClr val="000000"/>
                    </a:solidFill>
                  </a:rPr>
                  <a:t> 1.- Transferencia de 1 e</a:t>
                </a:r>
                <a:r>
                  <a:rPr lang="es-ES" sz="2800" b="1" kern="0" baseline="30000" dirty="0" smtClean="0">
                    <a:solidFill>
                      <a:srgbClr val="000000"/>
                    </a:solidFill>
                  </a:rPr>
                  <a:t>-</a:t>
                </a:r>
                <a:r>
                  <a:rPr lang="es-ES" sz="2800" b="1" kern="0" dirty="0" smtClean="0">
                    <a:solidFill>
                      <a:srgbClr val="000000"/>
                    </a:solidFill>
                  </a:rPr>
                  <a:t>:  Fe +++	           Fe++</a:t>
                </a:r>
              </a:p>
            </p:txBody>
          </p:sp>
          <p:sp>
            <p:nvSpPr>
              <p:cNvPr id="11" name="Línea 10"/>
              <p:cNvSpPr>
                <a:spLocks noChangeShapeType="1"/>
              </p:cNvSpPr>
              <p:nvPr/>
            </p:nvSpPr>
            <p:spPr bwMode="auto">
              <a:xfrm>
                <a:off x="3736" y="1712"/>
                <a:ext cx="363" cy="0"/>
              </a:xfrm>
              <a:prstGeom prst="line">
                <a:avLst/>
              </a:prstGeom>
              <a:noFill/>
              <a:ln w="3175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auto">
                  <a:spcBef>
                    <a:spcPts val="0"/>
                  </a:spcBef>
                  <a:spcAft>
                    <a:spcPts val="0"/>
                  </a:spcAft>
                  <a:defRPr/>
                </a:pPr>
                <a:endParaRPr lang="es-AR" kern="0">
                  <a:solidFill>
                    <a:sysClr val="windowText" lastClr="000000"/>
                  </a:solidFill>
                  <a:latin typeface="+mn-lt"/>
                  <a:cs typeface="+mn-cs"/>
                </a:endParaRPr>
              </a:p>
            </p:txBody>
          </p:sp>
        </p:grpSp>
        <p:sp>
          <p:nvSpPr>
            <p:cNvPr id="9" name="Línea 19"/>
            <p:cNvSpPr>
              <a:spLocks noChangeShapeType="1"/>
            </p:cNvSpPr>
            <p:nvPr/>
          </p:nvSpPr>
          <p:spPr bwMode="auto">
            <a:xfrm flipH="1">
              <a:off x="4014" y="1670"/>
              <a:ext cx="363" cy="0"/>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auto">
                <a:spcBef>
                  <a:spcPts val="0"/>
                </a:spcBef>
                <a:spcAft>
                  <a:spcPts val="0"/>
                </a:spcAft>
                <a:defRPr/>
              </a:pPr>
              <a:endParaRPr lang="es-AR" kern="0">
                <a:solidFill>
                  <a:sysClr val="windowText" lastClr="000000"/>
                </a:solidFill>
                <a:latin typeface="+mn-lt"/>
                <a:cs typeface="+mn-cs"/>
              </a:endParaRPr>
            </a:p>
          </p:txBody>
        </p:sp>
      </p:grpSp>
      <p:sp>
        <p:nvSpPr>
          <p:cNvPr id="12" name="Cuadro de texto 6"/>
          <p:cNvSpPr txBox="1">
            <a:spLocks noChangeArrowheads="1"/>
          </p:cNvSpPr>
          <p:nvPr/>
        </p:nvSpPr>
        <p:spPr bwMode="auto">
          <a:xfrm>
            <a:off x="346075" y="2133600"/>
            <a:ext cx="8569325" cy="1160463"/>
          </a:xfrm>
          <a:prstGeom prst="rect">
            <a:avLst/>
          </a:prstGeom>
          <a:solidFill>
            <a:srgbClr val="FDFEE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auto" hangingPunct="1">
              <a:spcBef>
                <a:spcPct val="50000"/>
              </a:spcBef>
              <a:spcAft>
                <a:spcPts val="0"/>
              </a:spcAft>
              <a:defRPr/>
            </a:pPr>
            <a:r>
              <a:rPr lang="es-ES" sz="2800" b="1" kern="0" dirty="0" smtClean="0">
                <a:solidFill>
                  <a:srgbClr val="000000"/>
                </a:solidFill>
              </a:rPr>
              <a:t> 2.- Transferencia de un átomo de hidrógeno: </a:t>
            </a:r>
          </a:p>
          <a:p>
            <a:pPr eaLnBrk="1" fontAlgn="auto" hangingPunct="1">
              <a:spcBef>
                <a:spcPct val="50000"/>
              </a:spcBef>
              <a:spcAft>
                <a:spcPts val="0"/>
              </a:spcAft>
              <a:defRPr/>
            </a:pPr>
            <a:r>
              <a:rPr lang="es-ES" sz="2800" b="1" kern="0" dirty="0" smtClean="0">
                <a:solidFill>
                  <a:srgbClr val="000000"/>
                </a:solidFill>
              </a:rPr>
              <a:t>(H</a:t>
            </a:r>
            <a:r>
              <a:rPr lang="es-ES" sz="2800" b="1" kern="0" baseline="30000" dirty="0" smtClean="0">
                <a:solidFill>
                  <a:srgbClr val="000000"/>
                </a:solidFill>
              </a:rPr>
              <a:t>+</a:t>
            </a:r>
            <a:r>
              <a:rPr lang="es-ES" sz="2800" b="1" kern="0" dirty="0" smtClean="0">
                <a:solidFill>
                  <a:srgbClr val="000000"/>
                </a:solidFill>
              </a:rPr>
              <a:t>  + e</a:t>
            </a:r>
            <a:r>
              <a:rPr lang="es-ES" sz="2800" b="1" kern="0" baseline="30000" dirty="0" smtClean="0">
                <a:solidFill>
                  <a:srgbClr val="000000"/>
                </a:solidFill>
              </a:rPr>
              <a:t>-</a:t>
            </a:r>
            <a:r>
              <a:rPr lang="es-ES" sz="2800" b="1" kern="0" dirty="0" smtClean="0">
                <a:solidFill>
                  <a:srgbClr val="000000"/>
                </a:solidFill>
              </a:rPr>
              <a:t>): AH</a:t>
            </a:r>
            <a:r>
              <a:rPr lang="es-ES" sz="2800" b="1" kern="0" baseline="-25000" dirty="0" smtClean="0">
                <a:solidFill>
                  <a:srgbClr val="000000"/>
                </a:solidFill>
              </a:rPr>
              <a:t>2</a:t>
            </a:r>
            <a:r>
              <a:rPr lang="es-ES" sz="2800" b="1" kern="0" dirty="0" smtClean="0">
                <a:solidFill>
                  <a:srgbClr val="000000"/>
                </a:solidFill>
              </a:rPr>
              <a:t>  + B                A  +  BH</a:t>
            </a:r>
            <a:r>
              <a:rPr lang="es-ES" sz="2800" b="1" kern="0" baseline="-25000" dirty="0" smtClean="0">
                <a:solidFill>
                  <a:srgbClr val="000000"/>
                </a:solidFill>
              </a:rPr>
              <a:t>2</a:t>
            </a:r>
            <a:endParaRPr lang="es-ES" sz="2800" b="1" kern="0" baseline="30000" dirty="0" smtClean="0">
              <a:solidFill>
                <a:srgbClr val="000000"/>
              </a:solidFill>
            </a:endParaRPr>
          </a:p>
        </p:txBody>
      </p:sp>
      <p:sp>
        <p:nvSpPr>
          <p:cNvPr id="13" name="Línea 11"/>
          <p:cNvSpPr>
            <a:spLocks noChangeShapeType="1"/>
          </p:cNvSpPr>
          <p:nvPr/>
        </p:nvSpPr>
        <p:spPr bwMode="auto">
          <a:xfrm>
            <a:off x="3670300" y="2924175"/>
            <a:ext cx="1081088" cy="0"/>
          </a:xfrm>
          <a:prstGeom prst="line">
            <a:avLst/>
          </a:prstGeom>
          <a:noFill/>
          <a:ln w="3175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auto">
              <a:spcBef>
                <a:spcPts val="0"/>
              </a:spcBef>
              <a:spcAft>
                <a:spcPts val="0"/>
              </a:spcAft>
              <a:defRPr/>
            </a:pPr>
            <a:endParaRPr lang="es-AR" kern="0">
              <a:solidFill>
                <a:sysClr val="windowText" lastClr="000000"/>
              </a:solidFill>
              <a:latin typeface="+mn-lt"/>
              <a:cs typeface="+mn-cs"/>
            </a:endParaRPr>
          </a:p>
        </p:txBody>
      </p:sp>
      <p:sp>
        <p:nvSpPr>
          <p:cNvPr id="14" name="Línea 12"/>
          <p:cNvSpPr>
            <a:spLocks noChangeShapeType="1"/>
          </p:cNvSpPr>
          <p:nvPr/>
        </p:nvSpPr>
        <p:spPr bwMode="auto">
          <a:xfrm flipH="1">
            <a:off x="3765550" y="3068638"/>
            <a:ext cx="865188" cy="0"/>
          </a:xfrm>
          <a:prstGeom prst="line">
            <a:avLst/>
          </a:prstGeom>
          <a:noFill/>
          <a:ln w="3175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auto">
              <a:spcBef>
                <a:spcPts val="0"/>
              </a:spcBef>
              <a:spcAft>
                <a:spcPts val="0"/>
              </a:spcAft>
              <a:defRPr/>
            </a:pPr>
            <a:endParaRPr lang="es-AR" kern="0">
              <a:solidFill>
                <a:sysClr val="windowText" lastClr="000000"/>
              </a:solidFill>
              <a:latin typeface="+mn-lt"/>
              <a:cs typeface="+mn-cs"/>
            </a:endParaRPr>
          </a:p>
        </p:txBody>
      </p:sp>
      <p:sp>
        <p:nvSpPr>
          <p:cNvPr id="15" name="Cuadro de texto 13"/>
          <p:cNvSpPr txBox="1">
            <a:spLocks noChangeArrowheads="1"/>
          </p:cNvSpPr>
          <p:nvPr/>
        </p:nvSpPr>
        <p:spPr bwMode="auto">
          <a:xfrm>
            <a:off x="346075" y="3584575"/>
            <a:ext cx="8569325" cy="1160463"/>
          </a:xfrm>
          <a:prstGeom prst="rect">
            <a:avLst/>
          </a:prstGeom>
          <a:solidFill>
            <a:srgbClr val="FDFEE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auto" hangingPunct="1">
              <a:spcBef>
                <a:spcPct val="50000"/>
              </a:spcBef>
              <a:spcAft>
                <a:spcPts val="0"/>
              </a:spcAft>
              <a:defRPr/>
            </a:pPr>
            <a:r>
              <a:rPr lang="es-ES" sz="2800" b="1" kern="0" dirty="0" smtClean="0">
                <a:solidFill>
                  <a:srgbClr val="000000"/>
                </a:solidFill>
              </a:rPr>
              <a:t>3.- Transferencia de un ion Hidruro (:H</a:t>
            </a:r>
            <a:r>
              <a:rPr lang="es-ES" sz="2800" b="1" kern="0" baseline="30000" dirty="0" smtClean="0">
                <a:solidFill>
                  <a:srgbClr val="000000"/>
                </a:solidFill>
              </a:rPr>
              <a:t>-</a:t>
            </a:r>
            <a:r>
              <a:rPr lang="es-ES" sz="2800" b="1" kern="0" dirty="0" smtClean="0">
                <a:solidFill>
                  <a:srgbClr val="000000"/>
                </a:solidFill>
              </a:rPr>
              <a:t>)</a:t>
            </a:r>
          </a:p>
          <a:p>
            <a:pPr eaLnBrk="1" fontAlgn="auto" hangingPunct="1">
              <a:spcBef>
                <a:spcPct val="50000"/>
              </a:spcBef>
              <a:spcAft>
                <a:spcPts val="0"/>
              </a:spcAft>
              <a:defRPr/>
            </a:pPr>
            <a:r>
              <a:rPr lang="es-ES" sz="2800" b="1" kern="0" dirty="0" smtClean="0">
                <a:solidFill>
                  <a:srgbClr val="000000"/>
                </a:solidFill>
              </a:rPr>
              <a:t>         AH</a:t>
            </a:r>
            <a:r>
              <a:rPr lang="es-ES" sz="2800" b="1" kern="0" baseline="-25000" dirty="0" smtClean="0">
                <a:solidFill>
                  <a:srgbClr val="000000"/>
                </a:solidFill>
              </a:rPr>
              <a:t>2 </a:t>
            </a:r>
            <a:r>
              <a:rPr lang="es-ES" sz="2800" b="1" kern="0" dirty="0" smtClean="0">
                <a:solidFill>
                  <a:srgbClr val="000000"/>
                </a:solidFill>
              </a:rPr>
              <a:t>+ NAD</a:t>
            </a:r>
            <a:r>
              <a:rPr lang="es-ES" sz="2800" b="1" kern="0" baseline="30000" dirty="0" smtClean="0">
                <a:solidFill>
                  <a:srgbClr val="000000"/>
                </a:solidFill>
              </a:rPr>
              <a:t>+</a:t>
            </a:r>
            <a:r>
              <a:rPr lang="es-ES" sz="2800" b="1" kern="0" dirty="0" smtClean="0">
                <a:solidFill>
                  <a:srgbClr val="000000"/>
                </a:solidFill>
              </a:rPr>
              <a:t> → A  + NADH + H</a:t>
            </a:r>
            <a:r>
              <a:rPr lang="es-ES" sz="2800" b="1" kern="0" baseline="30000" dirty="0" smtClean="0">
                <a:solidFill>
                  <a:srgbClr val="000000"/>
                </a:solidFill>
              </a:rPr>
              <a:t>+</a:t>
            </a:r>
            <a:r>
              <a:rPr lang="es-ES" sz="2800" b="1" kern="0" dirty="0" smtClean="0">
                <a:solidFill>
                  <a:srgbClr val="000000"/>
                </a:solidFill>
              </a:rPr>
              <a:t> </a:t>
            </a:r>
          </a:p>
        </p:txBody>
      </p:sp>
      <p:sp>
        <p:nvSpPr>
          <p:cNvPr id="16" name="Cuadro de texto 14"/>
          <p:cNvSpPr txBox="1">
            <a:spLocks noChangeArrowheads="1"/>
          </p:cNvSpPr>
          <p:nvPr/>
        </p:nvSpPr>
        <p:spPr bwMode="auto">
          <a:xfrm>
            <a:off x="346075" y="4941888"/>
            <a:ext cx="8569325" cy="1600200"/>
          </a:xfrm>
          <a:prstGeom prst="rect">
            <a:avLst/>
          </a:prstGeom>
          <a:solidFill>
            <a:srgbClr val="FDFEE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auto" hangingPunct="1">
              <a:spcBef>
                <a:spcPct val="50000"/>
              </a:spcBef>
              <a:spcAft>
                <a:spcPts val="0"/>
              </a:spcAft>
              <a:defRPr/>
            </a:pPr>
            <a:r>
              <a:rPr lang="es-ES" sz="2800" b="1" kern="0" dirty="0" smtClean="0">
                <a:solidFill>
                  <a:srgbClr val="000000"/>
                </a:solidFill>
              </a:rPr>
              <a:t>4.- Transferencia de e</a:t>
            </a:r>
            <a:r>
              <a:rPr lang="es-ES" sz="2800" b="1" kern="0" baseline="30000" dirty="0" smtClean="0">
                <a:solidFill>
                  <a:srgbClr val="000000"/>
                </a:solidFill>
              </a:rPr>
              <a:t>-</a:t>
            </a:r>
            <a:r>
              <a:rPr lang="es-ES" sz="2800" b="1" kern="0" dirty="0" smtClean="0">
                <a:solidFill>
                  <a:srgbClr val="000000"/>
                </a:solidFill>
              </a:rPr>
              <a:t> desde un reductor orgánico al oxígeno:  </a:t>
            </a:r>
          </a:p>
          <a:p>
            <a:pPr eaLnBrk="1" fontAlgn="auto" hangingPunct="1">
              <a:spcBef>
                <a:spcPct val="50000"/>
              </a:spcBef>
              <a:spcAft>
                <a:spcPts val="0"/>
              </a:spcAft>
              <a:defRPr/>
            </a:pPr>
            <a:r>
              <a:rPr lang="es-ES" sz="2800" b="1" kern="0" dirty="0" smtClean="0">
                <a:solidFill>
                  <a:srgbClr val="000000"/>
                </a:solidFill>
              </a:rPr>
              <a:t>    R-CH</a:t>
            </a:r>
            <a:r>
              <a:rPr lang="es-ES" sz="2800" b="1" kern="0" baseline="-25000" dirty="0" smtClean="0">
                <a:solidFill>
                  <a:srgbClr val="000000"/>
                </a:solidFill>
              </a:rPr>
              <a:t>3</a:t>
            </a:r>
            <a:r>
              <a:rPr lang="es-ES" sz="2800" b="1" kern="0" dirty="0" smtClean="0">
                <a:solidFill>
                  <a:srgbClr val="000000"/>
                </a:solidFill>
              </a:rPr>
              <a:t>  +  ½ O</a:t>
            </a:r>
            <a:r>
              <a:rPr lang="es-ES" sz="2800" b="1" kern="0" baseline="-25000" dirty="0" smtClean="0">
                <a:solidFill>
                  <a:srgbClr val="000000"/>
                </a:solidFill>
              </a:rPr>
              <a:t>2</a:t>
            </a:r>
            <a:r>
              <a:rPr lang="es-ES" sz="2800" b="1" kern="0" dirty="0" smtClean="0">
                <a:solidFill>
                  <a:srgbClr val="000000"/>
                </a:solidFill>
              </a:rPr>
              <a:t>        RCH</a:t>
            </a:r>
            <a:r>
              <a:rPr lang="es-ES" sz="2800" b="1" kern="0" baseline="-25000" dirty="0" smtClean="0">
                <a:solidFill>
                  <a:srgbClr val="000000"/>
                </a:solidFill>
              </a:rPr>
              <a:t>2</a:t>
            </a:r>
            <a:r>
              <a:rPr lang="es-ES" sz="2800" b="1" kern="0" dirty="0" smtClean="0">
                <a:solidFill>
                  <a:srgbClr val="000000"/>
                </a:solidFill>
              </a:rPr>
              <a:t>-OH</a:t>
            </a:r>
          </a:p>
        </p:txBody>
      </p:sp>
      <p:sp>
        <p:nvSpPr>
          <p:cNvPr id="17" name="Línea 15"/>
          <p:cNvSpPr>
            <a:spLocks noChangeShapeType="1"/>
          </p:cNvSpPr>
          <p:nvPr/>
        </p:nvSpPr>
        <p:spPr bwMode="auto">
          <a:xfrm>
            <a:off x="3417888" y="6308725"/>
            <a:ext cx="504825" cy="0"/>
          </a:xfrm>
          <a:prstGeom prst="line">
            <a:avLst/>
          </a:prstGeom>
          <a:noFill/>
          <a:ln w="3175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auto">
              <a:spcBef>
                <a:spcPts val="0"/>
              </a:spcBef>
              <a:spcAft>
                <a:spcPts val="0"/>
              </a:spcAft>
              <a:defRPr/>
            </a:pPr>
            <a:endParaRPr lang="es-AR" kern="0">
              <a:solidFill>
                <a:sysClr val="windowText" lastClr="000000"/>
              </a:solidFill>
              <a:latin typeface="+mn-lt"/>
              <a:cs typeface="+mn-cs"/>
            </a:endParaRPr>
          </a:p>
        </p:txBody>
      </p:sp>
    </p:spTree>
    <p:extLst>
      <p:ext uri="{BB962C8B-B14F-4D97-AF65-F5344CB8AC3E}">
        <p14:creationId xmlns:p14="http://schemas.microsoft.com/office/powerpoint/2010/main" val="174040938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71475" y="836613"/>
            <a:ext cx="8280400" cy="4708525"/>
          </a:xfrm>
          <a:prstGeom prst="rect">
            <a:avLst/>
          </a:prstGeom>
          <a:solidFill>
            <a:schemeClr val="bg1">
              <a:lumMod val="85000"/>
            </a:schemeClr>
          </a:solidFill>
        </p:spPr>
        <p:txBody>
          <a:bodyPr>
            <a:spAutoFit/>
          </a:bodyPr>
          <a:lstStyle/>
          <a:p>
            <a:pPr algn="ctr">
              <a:defRPr/>
            </a:pPr>
            <a:r>
              <a:rPr lang="es-MX" sz="2800" b="1" dirty="0">
                <a:latin typeface="Comic Sans MS" pitchFamily="66" charset="0"/>
              </a:rPr>
              <a:t>TRANSPORTADORES DE ELECTRONES</a:t>
            </a:r>
          </a:p>
          <a:p>
            <a:pPr algn="ctr">
              <a:defRPr/>
            </a:pPr>
            <a:endParaRPr lang="es-MX" sz="2800" b="1" dirty="0">
              <a:solidFill>
                <a:srgbClr val="FFFF00"/>
              </a:solidFill>
              <a:latin typeface="Comic Sans MS" pitchFamily="66" charset="0"/>
            </a:endParaRPr>
          </a:p>
          <a:p>
            <a:pPr marL="342900" indent="-342900" algn="ctr">
              <a:buFont typeface="Arial" pitchFamily="34" charset="0"/>
              <a:buChar char="•"/>
              <a:defRPr/>
            </a:pPr>
            <a:r>
              <a:rPr lang="es-MX" sz="2800" b="1" dirty="0">
                <a:latin typeface="Comic Sans MS" pitchFamily="66" charset="0"/>
              </a:rPr>
              <a:t>En la mayoría de las reacciones de oxidación celular, los electrones son transportados por moléculas que se reducen en los procesos catabólicos </a:t>
            </a:r>
            <a:endParaRPr lang="es-MX" sz="2800" b="1" dirty="0">
              <a:latin typeface="Comic Sans MS" pitchFamily="66" charset="0"/>
              <a:sym typeface="Wingdings" pitchFamily="2" charset="2"/>
            </a:endParaRPr>
          </a:p>
          <a:p>
            <a:pPr algn="ctr">
              <a:defRPr/>
            </a:pPr>
            <a:endParaRPr lang="es-MX" sz="2800" b="1" dirty="0">
              <a:latin typeface="Comic Sans MS" pitchFamily="66" charset="0"/>
              <a:sym typeface="Wingdings" pitchFamily="2" charset="2"/>
            </a:endParaRPr>
          </a:p>
          <a:p>
            <a:pPr marL="342900" indent="-342900" algn="ctr">
              <a:buFont typeface="Arial" pitchFamily="34" charset="0"/>
              <a:buChar char="•"/>
              <a:defRPr/>
            </a:pPr>
            <a:r>
              <a:rPr lang="es-MX" sz="2800" b="1" dirty="0">
                <a:latin typeface="Comic Sans MS" pitchFamily="66" charset="0"/>
                <a:sym typeface="Wingdings" pitchFamily="2" charset="2"/>
              </a:rPr>
              <a:t>Permitiendo así la conservación de la energía liberada por la oxidación de los sustratos.</a:t>
            </a:r>
          </a:p>
          <a:p>
            <a:pPr>
              <a:defRPr/>
            </a:pPr>
            <a:endParaRPr lang="es-MX" sz="2400" b="1" dirty="0">
              <a:latin typeface="Comic Sans MS" pitchFamily="66" charset="0"/>
              <a:sym typeface="Wingdings" pitchFamily="2" charset="2"/>
            </a:endParaRPr>
          </a:p>
          <a:p>
            <a:pPr>
              <a:defRPr/>
            </a:pPr>
            <a:endParaRPr lang="es-AR" sz="2400" b="1" dirty="0">
              <a:latin typeface="Comic Sans MS" pitchFamily="66" charset="0"/>
            </a:endParaRPr>
          </a:p>
        </p:txBody>
      </p:sp>
    </p:spTree>
    <p:extLst>
      <p:ext uri="{BB962C8B-B14F-4D97-AF65-F5344CB8AC3E}">
        <p14:creationId xmlns:p14="http://schemas.microsoft.com/office/powerpoint/2010/main" val="331581671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792163" y="404813"/>
            <a:ext cx="7559675" cy="6002337"/>
          </a:xfrm>
          <a:prstGeom prst="rect">
            <a:avLst/>
          </a:prstGeom>
          <a:solidFill>
            <a:schemeClr val="accent1">
              <a:lumMod val="20000"/>
              <a:lumOff val="80000"/>
            </a:schemeClr>
          </a:solidFill>
        </p:spPr>
        <p:txBody>
          <a:bodyPr>
            <a:spAutoFit/>
          </a:bodyPr>
          <a:lstStyle/>
          <a:p>
            <a:pPr marL="285750" indent="-285750" fontAlgn="auto">
              <a:spcBef>
                <a:spcPts val="0"/>
              </a:spcBef>
              <a:spcAft>
                <a:spcPts val="0"/>
              </a:spcAft>
              <a:buFont typeface="Arial" pitchFamily="34" charset="0"/>
              <a:buChar char="•"/>
              <a:defRPr/>
            </a:pPr>
            <a:r>
              <a:rPr lang="es-MX" sz="2400" b="1" dirty="0">
                <a:latin typeface="Comic Sans MS" pitchFamily="66" charset="0"/>
                <a:cs typeface="+mn-cs"/>
              </a:rPr>
              <a:t>Gran parte de los sustratos oxidados en el organismo sufren deshidrogenación.</a:t>
            </a:r>
          </a:p>
          <a:p>
            <a:pPr fontAlgn="auto">
              <a:spcBef>
                <a:spcPts val="0"/>
              </a:spcBef>
              <a:spcAft>
                <a:spcPts val="0"/>
              </a:spcAft>
              <a:defRPr/>
            </a:pPr>
            <a:endParaRPr lang="es-MX" sz="2400" b="1" dirty="0">
              <a:latin typeface="Comic Sans MS" pitchFamily="66" charset="0"/>
              <a:cs typeface="+mn-cs"/>
            </a:endParaRPr>
          </a:p>
          <a:p>
            <a:pPr marL="285750" indent="-285750" fontAlgn="auto">
              <a:spcBef>
                <a:spcPts val="0"/>
              </a:spcBef>
              <a:spcAft>
                <a:spcPts val="0"/>
              </a:spcAft>
              <a:buFont typeface="Arial" pitchFamily="34" charset="0"/>
              <a:buChar char="•"/>
              <a:defRPr/>
            </a:pPr>
            <a:r>
              <a:rPr lang="es-MX" sz="2400" b="1" dirty="0">
                <a:latin typeface="Comic Sans MS" pitchFamily="66" charset="0"/>
                <a:cs typeface="+mn-cs"/>
              </a:rPr>
              <a:t>Las reacciones de deshidrogenación son catalizadas por las </a:t>
            </a:r>
          </a:p>
          <a:p>
            <a:pPr fontAlgn="auto">
              <a:spcBef>
                <a:spcPts val="0"/>
              </a:spcBef>
              <a:spcAft>
                <a:spcPts val="0"/>
              </a:spcAft>
              <a:defRPr/>
            </a:pPr>
            <a:endParaRPr lang="es-MX" sz="2400" b="1" dirty="0">
              <a:latin typeface="Comic Sans MS" pitchFamily="66" charset="0"/>
              <a:cs typeface="+mn-cs"/>
            </a:endParaRPr>
          </a:p>
          <a:p>
            <a:pPr algn="ctr" fontAlgn="auto">
              <a:spcBef>
                <a:spcPts val="0"/>
              </a:spcBef>
              <a:spcAft>
                <a:spcPts val="0"/>
              </a:spcAft>
              <a:defRPr/>
            </a:pPr>
            <a:r>
              <a:rPr lang="es-MX" sz="2400" b="1" dirty="0">
                <a:latin typeface="Comic Sans MS" pitchFamily="66" charset="0"/>
                <a:cs typeface="+mn-cs"/>
              </a:rPr>
              <a:t>ENZIMAS DESHIDROGENASAS</a:t>
            </a:r>
          </a:p>
          <a:p>
            <a:pPr fontAlgn="auto">
              <a:spcBef>
                <a:spcPts val="0"/>
              </a:spcBef>
              <a:spcAft>
                <a:spcPts val="0"/>
              </a:spcAft>
              <a:defRPr/>
            </a:pPr>
            <a:endParaRPr lang="es-MX" sz="2400" b="1" dirty="0">
              <a:latin typeface="Comic Sans MS" pitchFamily="66" charset="0"/>
              <a:cs typeface="+mn-cs"/>
            </a:endParaRPr>
          </a:p>
          <a:p>
            <a:pPr marL="285750" indent="-285750" fontAlgn="auto">
              <a:spcBef>
                <a:spcPts val="0"/>
              </a:spcBef>
              <a:spcAft>
                <a:spcPts val="0"/>
              </a:spcAft>
              <a:buFont typeface="Arial" pitchFamily="34" charset="0"/>
              <a:buChar char="•"/>
              <a:defRPr/>
            </a:pPr>
            <a:r>
              <a:rPr lang="es-MX" sz="2400" b="1" dirty="0">
                <a:latin typeface="Comic Sans MS" pitchFamily="66" charset="0"/>
                <a:cs typeface="+mn-cs"/>
              </a:rPr>
              <a:t>En estas reacciones el hidrógeno es captado por una coenzima.</a:t>
            </a:r>
          </a:p>
          <a:p>
            <a:pPr fontAlgn="auto">
              <a:spcBef>
                <a:spcPts val="0"/>
              </a:spcBef>
              <a:spcAft>
                <a:spcPts val="0"/>
              </a:spcAft>
              <a:defRPr/>
            </a:pPr>
            <a:endParaRPr lang="es-MX" sz="2400" b="1" dirty="0">
              <a:latin typeface="Comic Sans MS" pitchFamily="66" charset="0"/>
              <a:cs typeface="+mn-cs"/>
            </a:endParaRPr>
          </a:p>
          <a:p>
            <a:pPr marL="285750" indent="-285750" fontAlgn="auto">
              <a:spcBef>
                <a:spcPts val="0"/>
              </a:spcBef>
              <a:spcAft>
                <a:spcPts val="0"/>
              </a:spcAft>
              <a:buFont typeface="Arial" pitchFamily="34" charset="0"/>
              <a:buChar char="•"/>
              <a:defRPr/>
            </a:pPr>
            <a:r>
              <a:rPr lang="es-MX" sz="2400" b="1" dirty="0">
                <a:latin typeface="Comic Sans MS" pitchFamily="66" charset="0"/>
                <a:cs typeface="+mn-cs"/>
              </a:rPr>
              <a:t>Las coenzimas pueden ser: </a:t>
            </a:r>
          </a:p>
          <a:p>
            <a:pPr fontAlgn="auto">
              <a:spcBef>
                <a:spcPts val="0"/>
              </a:spcBef>
              <a:spcAft>
                <a:spcPts val="0"/>
              </a:spcAft>
              <a:defRPr/>
            </a:pPr>
            <a:endParaRPr lang="es-MX" sz="2400" b="1" dirty="0">
              <a:latin typeface="Comic Sans MS" pitchFamily="66" charset="0"/>
              <a:cs typeface="+mn-cs"/>
            </a:endParaRPr>
          </a:p>
          <a:p>
            <a:pPr fontAlgn="auto">
              <a:spcBef>
                <a:spcPts val="0"/>
              </a:spcBef>
              <a:spcAft>
                <a:spcPts val="0"/>
              </a:spcAft>
              <a:defRPr/>
            </a:pPr>
            <a:r>
              <a:rPr lang="es-MX" sz="2400" b="1" dirty="0">
                <a:latin typeface="Comic Sans MS" pitchFamily="66" charset="0"/>
                <a:cs typeface="+mn-cs"/>
              </a:rPr>
              <a:t>	- Nicotinamida (NAD o NADP) </a:t>
            </a:r>
          </a:p>
          <a:p>
            <a:pPr fontAlgn="auto">
              <a:spcBef>
                <a:spcPts val="0"/>
              </a:spcBef>
              <a:spcAft>
                <a:spcPts val="0"/>
              </a:spcAft>
              <a:defRPr/>
            </a:pPr>
            <a:r>
              <a:rPr lang="es-MX" sz="2400" b="1" dirty="0">
                <a:latin typeface="Comic Sans MS" pitchFamily="66" charset="0"/>
                <a:cs typeface="+mn-cs"/>
              </a:rPr>
              <a:t>	- Flavina (FAD o FMN).</a:t>
            </a:r>
            <a:endParaRPr lang="es-MX" sz="2400" dirty="0">
              <a:cs typeface="+mn-cs"/>
            </a:endParaRPr>
          </a:p>
          <a:p>
            <a:pPr fontAlgn="auto">
              <a:spcBef>
                <a:spcPts val="0"/>
              </a:spcBef>
              <a:spcAft>
                <a:spcPts val="0"/>
              </a:spcAft>
              <a:defRPr/>
            </a:pPr>
            <a:endParaRPr lang="es-AR" sz="2400" dirty="0">
              <a:latin typeface="+mn-lt"/>
              <a:cs typeface="+mn-cs"/>
            </a:endParaRPr>
          </a:p>
        </p:txBody>
      </p:sp>
      <p:sp>
        <p:nvSpPr>
          <p:cNvPr id="19459" name="Rectángulo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endParaRPr lang="es-AR" altLang="es-AR"/>
          </a:p>
        </p:txBody>
      </p:sp>
    </p:spTree>
    <p:extLst>
      <p:ext uri="{BB962C8B-B14F-4D97-AF65-F5344CB8AC3E}">
        <p14:creationId xmlns:p14="http://schemas.microsoft.com/office/powerpoint/2010/main" val="200624190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AR" dirty="0"/>
              <a:t>Metabolismo</a:t>
            </a:r>
          </a:p>
        </p:txBody>
      </p:sp>
      <p:sp>
        <p:nvSpPr>
          <p:cNvPr id="3" name="2 Marcador de contenido"/>
          <p:cNvSpPr>
            <a:spLocks noGrp="1"/>
          </p:cNvSpPr>
          <p:nvPr>
            <p:ph idx="1"/>
          </p:nvPr>
        </p:nvSpPr>
        <p:spPr>
          <a:xfrm>
            <a:off x="457200" y="2204864"/>
            <a:ext cx="8229600" cy="3921299"/>
          </a:xfrm>
        </p:spPr>
        <p:txBody>
          <a:bodyPr>
            <a:normAutofit/>
          </a:bodyPr>
          <a:lstStyle/>
          <a:p>
            <a:r>
              <a:rPr lang="es-AR" sz="3600" dirty="0" smtClean="0"/>
              <a:t>Procesos </a:t>
            </a:r>
            <a:r>
              <a:rPr lang="es-AR" sz="3600" dirty="0" err="1" smtClean="0"/>
              <a:t>degradativos</a:t>
            </a:r>
            <a:r>
              <a:rPr lang="es-AR" sz="3600" dirty="0" smtClean="0"/>
              <a:t>: </a:t>
            </a:r>
            <a:r>
              <a:rPr lang="es-AR" sz="3600" b="1" dirty="0" smtClean="0"/>
              <a:t>CATABOLISMO</a:t>
            </a:r>
          </a:p>
          <a:p>
            <a:pPr marL="0" indent="0">
              <a:buNone/>
            </a:pPr>
            <a:endParaRPr lang="es-AR" sz="3600" dirty="0" smtClean="0"/>
          </a:p>
          <a:p>
            <a:r>
              <a:rPr lang="es-AR" sz="3600" dirty="0" smtClean="0"/>
              <a:t>Procesos de biosíntesis: </a:t>
            </a:r>
            <a:r>
              <a:rPr lang="es-AR" sz="3600" b="1" dirty="0" smtClean="0"/>
              <a:t>ANABOLISMO</a:t>
            </a:r>
            <a:endParaRPr lang="es-AR" sz="3600" b="1" dirty="0"/>
          </a:p>
        </p:txBody>
      </p:sp>
    </p:spTree>
    <p:extLst>
      <p:ext uri="{BB962C8B-B14F-4D97-AF65-F5344CB8AC3E}">
        <p14:creationId xmlns:p14="http://schemas.microsoft.com/office/powerpoint/2010/main" val="427586379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611560" y="1340768"/>
            <a:ext cx="7416824" cy="4832092"/>
          </a:xfrm>
          <a:prstGeom prst="rect">
            <a:avLst/>
          </a:prstGeom>
          <a:solidFill>
            <a:schemeClr val="accent1">
              <a:lumMod val="20000"/>
              <a:lumOff val="80000"/>
            </a:schemeClr>
          </a:solidFill>
        </p:spPr>
        <p:txBody>
          <a:bodyPr wrap="square" rtlCol="0">
            <a:spAutoFit/>
          </a:bodyPr>
          <a:lstStyle/>
          <a:p>
            <a:pPr>
              <a:tabLst>
                <a:tab pos="3676650" algn="l"/>
              </a:tabLst>
            </a:pPr>
            <a:r>
              <a:rPr lang="es-AR" sz="2800" b="1" i="1" dirty="0" smtClean="0"/>
              <a:t>NAD: </a:t>
            </a:r>
            <a:r>
              <a:rPr lang="es-AR" sz="2800" dirty="0" err="1" smtClean="0"/>
              <a:t>Nicotinamida</a:t>
            </a:r>
            <a:r>
              <a:rPr lang="es-AR" sz="2800" dirty="0" smtClean="0"/>
              <a:t> Adenina </a:t>
            </a:r>
            <a:r>
              <a:rPr lang="es-AR" sz="2800" dirty="0" err="1" smtClean="0"/>
              <a:t>Dinucleótido</a:t>
            </a:r>
            <a:endParaRPr lang="es-AR" sz="2800" dirty="0" smtClean="0"/>
          </a:p>
          <a:p>
            <a:r>
              <a:rPr lang="es-AR" sz="2800" dirty="0" smtClean="0"/>
              <a:t>Derivado del ácido nicotínico o </a:t>
            </a:r>
            <a:r>
              <a:rPr lang="es-AR" sz="2800" dirty="0" err="1" smtClean="0"/>
              <a:t>vit</a:t>
            </a:r>
            <a:r>
              <a:rPr lang="es-AR" sz="2800" dirty="0" smtClean="0"/>
              <a:t> B3. </a:t>
            </a:r>
          </a:p>
          <a:p>
            <a:r>
              <a:rPr lang="es-AR" sz="2800" dirty="0" smtClean="0"/>
              <a:t>Otra forma es el NADP.</a:t>
            </a:r>
          </a:p>
          <a:p>
            <a:r>
              <a:rPr lang="es-AR" sz="2800" dirty="0" smtClean="0"/>
              <a:t>Ambos (NAD y NADP) son sintetizados por la mayoría de los tejidos a partir del ácido nicotínico. </a:t>
            </a:r>
          </a:p>
          <a:p>
            <a:r>
              <a:rPr lang="es-AR" sz="2800" b="1" i="1" dirty="0" smtClean="0"/>
              <a:t>FAD Y FMN</a:t>
            </a:r>
            <a:r>
              <a:rPr lang="es-AR" sz="2800" dirty="0" smtClean="0"/>
              <a:t>: </a:t>
            </a:r>
            <a:r>
              <a:rPr lang="es-AR" sz="2800" dirty="0" err="1" smtClean="0"/>
              <a:t>Flavin</a:t>
            </a:r>
            <a:r>
              <a:rPr lang="es-AR" sz="2800" dirty="0" smtClean="0"/>
              <a:t> Adenina </a:t>
            </a:r>
            <a:r>
              <a:rPr lang="es-AR" sz="2800" dirty="0" err="1" smtClean="0"/>
              <a:t>Dinucleótido</a:t>
            </a:r>
            <a:r>
              <a:rPr lang="es-AR" sz="2800" dirty="0" smtClean="0"/>
              <a:t> y </a:t>
            </a:r>
            <a:r>
              <a:rPr lang="es-AR" sz="2800" dirty="0" err="1" smtClean="0"/>
              <a:t>Flavin</a:t>
            </a:r>
            <a:r>
              <a:rPr lang="es-AR" sz="2800" dirty="0" smtClean="0"/>
              <a:t> </a:t>
            </a:r>
            <a:r>
              <a:rPr lang="es-AR" sz="2800" dirty="0" err="1" smtClean="0"/>
              <a:t>Mononucleótido</a:t>
            </a:r>
            <a:r>
              <a:rPr lang="es-AR" sz="2800" dirty="0" smtClean="0"/>
              <a:t>.</a:t>
            </a:r>
          </a:p>
          <a:p>
            <a:r>
              <a:rPr lang="es-AR" sz="2800" dirty="0" smtClean="0"/>
              <a:t>Derivados de la </a:t>
            </a:r>
            <a:r>
              <a:rPr lang="es-AR" sz="2800" dirty="0" err="1" smtClean="0"/>
              <a:t>riboflavina</a:t>
            </a:r>
            <a:r>
              <a:rPr lang="es-AR" sz="2800" dirty="0" smtClean="0"/>
              <a:t> o </a:t>
            </a:r>
            <a:r>
              <a:rPr lang="es-AR" sz="2800" dirty="0" err="1" smtClean="0"/>
              <a:t>vit</a:t>
            </a:r>
            <a:r>
              <a:rPr lang="es-AR" sz="2800" dirty="0" smtClean="0"/>
              <a:t> B2.</a:t>
            </a:r>
          </a:p>
          <a:p>
            <a:r>
              <a:rPr lang="es-AR" sz="2800" dirty="0" smtClean="0"/>
              <a:t>Se sintetizan a partir de </a:t>
            </a:r>
            <a:r>
              <a:rPr lang="es-AR" sz="2800" dirty="0" err="1" smtClean="0"/>
              <a:t>riboflavina</a:t>
            </a:r>
            <a:r>
              <a:rPr lang="es-AR" sz="2800" dirty="0" smtClean="0"/>
              <a:t> en el </a:t>
            </a:r>
            <a:r>
              <a:rPr lang="es-AR" sz="2800" dirty="0" err="1" smtClean="0"/>
              <a:t>enterocito</a:t>
            </a:r>
            <a:r>
              <a:rPr lang="es-AR" sz="2800" dirty="0" smtClean="0"/>
              <a:t>.</a:t>
            </a:r>
            <a:endParaRPr lang="es-AR" sz="2800" dirty="0"/>
          </a:p>
        </p:txBody>
      </p:sp>
      <p:sp>
        <p:nvSpPr>
          <p:cNvPr id="3" name="2 CuadroTexto"/>
          <p:cNvSpPr txBox="1"/>
          <p:nvPr/>
        </p:nvSpPr>
        <p:spPr>
          <a:xfrm rot="20859134">
            <a:off x="5992471" y="5410069"/>
            <a:ext cx="3168352" cy="1200329"/>
          </a:xfrm>
          <a:prstGeom prst="rect">
            <a:avLst/>
          </a:prstGeom>
          <a:noFill/>
        </p:spPr>
        <p:txBody>
          <a:bodyPr wrap="square" rtlCol="0">
            <a:spAutoFit/>
          </a:bodyPr>
          <a:lstStyle/>
          <a:p>
            <a:r>
              <a:rPr lang="es-AR" dirty="0" smtClean="0">
                <a:solidFill>
                  <a:srgbClr val="FF0000"/>
                </a:solidFill>
                <a:latin typeface="Berlin Sans FB" panose="020E0602020502020306" pitchFamily="34" charset="0"/>
              </a:rPr>
              <a:t>Buscar: fuentes de estas vitaminas, requerimientos, absorción y metabolización, avitaminosis</a:t>
            </a:r>
            <a:endParaRPr lang="es-AR" dirty="0">
              <a:solidFill>
                <a:srgbClr val="FF0000"/>
              </a:solidFill>
              <a:latin typeface="Berlin Sans FB" panose="020E0602020502020306" pitchFamily="34" charset="0"/>
            </a:endParaRPr>
          </a:p>
        </p:txBody>
      </p:sp>
    </p:spTree>
    <p:extLst>
      <p:ext uri="{BB962C8B-B14F-4D97-AF65-F5344CB8AC3E}">
        <p14:creationId xmlns:p14="http://schemas.microsoft.com/office/powerpoint/2010/main" val="30964797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gradFill rotWithShape="1">
            <a:gsLst>
              <a:gs pos="0">
                <a:srgbClr val="74754B"/>
              </a:gs>
              <a:gs pos="50000">
                <a:srgbClr val="FBFDA1"/>
              </a:gs>
              <a:gs pos="100000">
                <a:srgbClr val="74754B"/>
              </a:gs>
            </a:gsLst>
            <a:lin ang="5400000" scaled="1"/>
          </a:gradFill>
          <a:ln>
            <a:solidFill>
              <a:schemeClr val="tx1"/>
            </a:solidFill>
            <a:miter lim="800000"/>
            <a:headEnd/>
            <a:tailEnd/>
          </a:ln>
        </p:spPr>
        <p:txBody>
          <a:bodyPr/>
          <a:lstStyle/>
          <a:p>
            <a:pPr eaLnBrk="1" hangingPunct="1"/>
            <a:r>
              <a:rPr lang="es-ES" altLang="es-AR" sz="3200" b="1" i="1" smtClean="0"/>
              <a:t>OXIDORREDUCTASAS (DESHIDROGENASAS)</a:t>
            </a:r>
          </a:p>
        </p:txBody>
      </p:sp>
      <p:sp>
        <p:nvSpPr>
          <p:cNvPr id="10243" name="Rectangle 3"/>
          <p:cNvSpPr>
            <a:spLocks noGrp="1" noChangeArrowheads="1"/>
          </p:cNvSpPr>
          <p:nvPr>
            <p:ph type="body" sz="half" idx="1"/>
          </p:nvPr>
        </p:nvSpPr>
        <p:spPr>
          <a:xfrm>
            <a:off x="457200" y="1600200"/>
            <a:ext cx="8291513" cy="4997450"/>
          </a:xfrm>
          <a:solidFill>
            <a:srgbClr val="FDFEE2"/>
          </a:solidFill>
          <a:ln>
            <a:solidFill>
              <a:schemeClr val="tx1"/>
            </a:solidFill>
            <a:miter lim="800000"/>
            <a:headEnd/>
            <a:tailEnd/>
          </a:ln>
        </p:spPr>
        <p:txBody>
          <a:bodyPr/>
          <a:lstStyle/>
          <a:p>
            <a:pPr eaLnBrk="1" hangingPunct="1">
              <a:buFontTx/>
              <a:buNone/>
            </a:pPr>
            <a:endParaRPr lang="es-ES" altLang="es-AR" sz="2800" b="1" smtClean="0"/>
          </a:p>
          <a:p>
            <a:pPr eaLnBrk="1" hangingPunct="1"/>
            <a:r>
              <a:rPr lang="es-ES" altLang="es-AR" sz="2800" b="1" smtClean="0"/>
              <a:t>D</a:t>
            </a:r>
            <a:r>
              <a:rPr lang="es-ES" altLang="es-AR" sz="2800" b="1" i="1" smtClean="0"/>
              <a:t>eshidrogenasas ligadas a NAD ó nicotinamídicas</a:t>
            </a:r>
          </a:p>
        </p:txBody>
      </p:sp>
      <p:pic>
        <p:nvPicPr>
          <p:cNvPr id="10246" name="Picture 6" descr="NAD"/>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1116013" y="3860800"/>
            <a:ext cx="5832475" cy="2573338"/>
          </a:xfrm>
          <a:noFill/>
        </p:spPr>
      </p:pic>
      <p:sp>
        <p:nvSpPr>
          <p:cNvPr id="10244" name="Text Box 4"/>
          <p:cNvSpPr txBox="1">
            <a:spLocks noChangeArrowheads="1"/>
          </p:cNvSpPr>
          <p:nvPr/>
        </p:nvSpPr>
        <p:spPr bwMode="auto">
          <a:xfrm>
            <a:off x="1042988" y="3141663"/>
            <a:ext cx="6408737"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800" b="1" baseline="0" dirty="0">
                <a:solidFill>
                  <a:srgbClr val="FF0000"/>
                </a:solidFill>
              </a:rPr>
              <a:t>AH</a:t>
            </a:r>
            <a:r>
              <a:rPr lang="es-ES" altLang="es-AR" sz="2800" b="1" dirty="0">
                <a:solidFill>
                  <a:srgbClr val="FF0000"/>
                </a:solidFill>
              </a:rPr>
              <a:t>2</a:t>
            </a:r>
            <a:r>
              <a:rPr lang="es-ES" altLang="es-AR" sz="2800" b="1" baseline="0" dirty="0">
                <a:solidFill>
                  <a:srgbClr val="FF0000"/>
                </a:solidFill>
              </a:rPr>
              <a:t>  +  NAD</a:t>
            </a:r>
            <a:r>
              <a:rPr lang="es-ES" altLang="es-AR" sz="2800" b="1" baseline="30000" dirty="0">
                <a:solidFill>
                  <a:srgbClr val="FF0000"/>
                </a:solidFill>
              </a:rPr>
              <a:t>+</a:t>
            </a:r>
            <a:r>
              <a:rPr lang="es-ES" altLang="es-AR" sz="2800" b="1" baseline="0" dirty="0">
                <a:solidFill>
                  <a:srgbClr val="FF0000"/>
                </a:solidFill>
              </a:rPr>
              <a:t>            A  +  NADH  + H</a:t>
            </a:r>
            <a:r>
              <a:rPr lang="es-ES" altLang="es-AR" sz="2800" b="1" baseline="30000" dirty="0">
                <a:solidFill>
                  <a:srgbClr val="FF0000"/>
                </a:solidFill>
              </a:rPr>
              <a:t>+</a:t>
            </a:r>
          </a:p>
        </p:txBody>
      </p:sp>
      <p:sp>
        <p:nvSpPr>
          <p:cNvPr id="10245" name="Line 5"/>
          <p:cNvSpPr>
            <a:spLocks noChangeShapeType="1"/>
          </p:cNvSpPr>
          <p:nvPr/>
        </p:nvSpPr>
        <p:spPr bwMode="auto">
          <a:xfrm>
            <a:off x="3563938" y="3500438"/>
            <a:ext cx="6477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AR"/>
          </a:p>
        </p:txBody>
      </p:sp>
      <p:sp>
        <p:nvSpPr>
          <p:cNvPr id="10247" name="Rectangle 7"/>
          <p:cNvSpPr>
            <a:spLocks noChangeArrowheads="1"/>
          </p:cNvSpPr>
          <p:nvPr/>
        </p:nvSpPr>
        <p:spPr bwMode="auto">
          <a:xfrm>
            <a:off x="900113" y="5013325"/>
            <a:ext cx="2016125" cy="1511300"/>
          </a:xfrm>
          <a:prstGeom prst="rect">
            <a:avLst/>
          </a:prstGeom>
          <a:solidFill>
            <a:schemeClr val="accent1">
              <a:alpha val="12157"/>
            </a:schemeClr>
          </a:solidFill>
          <a:ln w="9525">
            <a:solidFill>
              <a:schemeClr val="tx1"/>
            </a:solidFill>
            <a:miter lim="800000"/>
            <a:headEnd/>
            <a:tailEnd/>
          </a:ln>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Tree>
    <p:extLst>
      <p:ext uri="{BB962C8B-B14F-4D97-AF65-F5344CB8AC3E}">
        <p14:creationId xmlns:p14="http://schemas.microsoft.com/office/powerpoint/2010/main" val="43249401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gradFill rotWithShape="1">
            <a:gsLst>
              <a:gs pos="0">
                <a:srgbClr val="74754B"/>
              </a:gs>
              <a:gs pos="50000">
                <a:srgbClr val="FBFDA1"/>
              </a:gs>
              <a:gs pos="100000">
                <a:srgbClr val="74754B"/>
              </a:gs>
            </a:gsLst>
            <a:lin ang="5400000" scaled="1"/>
          </a:gradFill>
          <a:ln>
            <a:solidFill>
              <a:schemeClr val="tx1"/>
            </a:solidFill>
            <a:miter lim="800000"/>
            <a:headEnd/>
            <a:tailEnd/>
          </a:ln>
        </p:spPr>
        <p:txBody>
          <a:bodyPr/>
          <a:lstStyle/>
          <a:p>
            <a:pPr eaLnBrk="1" hangingPunct="1"/>
            <a:r>
              <a:rPr lang="es-ES" altLang="es-AR" sz="3200" b="1" smtClean="0"/>
              <a:t>REACCION DE REDUCCION DE NAD</a:t>
            </a:r>
            <a:r>
              <a:rPr lang="es-ES" altLang="es-AR" sz="3200" b="1" baseline="30000" smtClean="0"/>
              <a:t>+</a:t>
            </a:r>
            <a:endParaRPr lang="es-ES" altLang="es-AR" sz="3200" b="1" smtClean="0"/>
          </a:p>
        </p:txBody>
      </p:sp>
      <p:grpSp>
        <p:nvGrpSpPr>
          <p:cNvPr id="11267" name="Group 3"/>
          <p:cNvGrpSpPr>
            <a:grpSpLocks/>
          </p:cNvGrpSpPr>
          <p:nvPr/>
        </p:nvGrpSpPr>
        <p:grpSpPr bwMode="auto">
          <a:xfrm>
            <a:off x="900113" y="1928813"/>
            <a:ext cx="3024187" cy="2546350"/>
            <a:chOff x="567" y="1215"/>
            <a:chExt cx="1905" cy="1604"/>
          </a:xfrm>
        </p:grpSpPr>
        <p:sp>
          <p:nvSpPr>
            <p:cNvPr id="11292" name="Text Box 4"/>
            <p:cNvSpPr txBox="1">
              <a:spLocks noChangeArrowheads="1"/>
            </p:cNvSpPr>
            <p:nvPr/>
          </p:nvSpPr>
          <p:spPr bwMode="auto">
            <a:xfrm>
              <a:off x="930" y="1215"/>
              <a:ext cx="363" cy="2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400" b="1" baseline="0"/>
                <a:t>R</a:t>
              </a:r>
            </a:p>
          </p:txBody>
        </p:sp>
        <p:grpSp>
          <p:nvGrpSpPr>
            <p:cNvPr id="11293" name="Group 5"/>
            <p:cNvGrpSpPr>
              <a:grpSpLocks/>
            </p:cNvGrpSpPr>
            <p:nvPr/>
          </p:nvGrpSpPr>
          <p:grpSpPr bwMode="auto">
            <a:xfrm>
              <a:off x="567" y="1580"/>
              <a:ext cx="1905" cy="1239"/>
              <a:chOff x="612" y="1117"/>
              <a:chExt cx="1905" cy="1239"/>
            </a:xfrm>
          </p:grpSpPr>
          <p:pic>
            <p:nvPicPr>
              <p:cNvPr id="11297" name="Picture 6" descr="NAD"/>
              <p:cNvPicPr>
                <a:picLocks noChangeAspect="1" noChangeArrowheads="1"/>
              </p:cNvPicPr>
              <p:nvPr/>
            </p:nvPicPr>
            <p:blipFill>
              <a:blip r:embed="rId2">
                <a:extLst>
                  <a:ext uri="{28A0092B-C50C-407E-A947-70E740481C1C}">
                    <a14:useLocalDpi xmlns:a14="http://schemas.microsoft.com/office/drawing/2010/main" val="0"/>
                  </a:ext>
                </a:extLst>
              </a:blip>
              <a:srcRect l="-3447" t="46822" r="69090" b="-1375"/>
              <a:stretch>
                <a:fillRect/>
              </a:stretch>
            </p:blipFill>
            <p:spPr bwMode="auto">
              <a:xfrm>
                <a:off x="612" y="1117"/>
                <a:ext cx="1769" cy="1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98" name="Rectangle 7"/>
              <p:cNvSpPr>
                <a:spLocks noChangeArrowheads="1"/>
              </p:cNvSpPr>
              <p:nvPr/>
            </p:nvSpPr>
            <p:spPr bwMode="auto">
              <a:xfrm>
                <a:off x="1383" y="1117"/>
                <a:ext cx="1134" cy="317"/>
              </a:xfrm>
              <a:prstGeom prst="rect">
                <a:avLst/>
              </a:prstGeom>
              <a:solidFill>
                <a:schemeClr val="bg1"/>
              </a:solidFill>
              <a:ln w="9525">
                <a:solidFill>
                  <a:schemeClr val="bg1"/>
                </a:solidFill>
                <a:miter lim="800000"/>
                <a:headEnd/>
                <a:tailEnd/>
              </a:ln>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grpSp>
        <p:sp>
          <p:nvSpPr>
            <p:cNvPr id="11294" name="Text Box 8"/>
            <p:cNvSpPr txBox="1">
              <a:spLocks noChangeArrowheads="1"/>
            </p:cNvSpPr>
            <p:nvPr/>
          </p:nvSpPr>
          <p:spPr bwMode="auto">
            <a:xfrm>
              <a:off x="839" y="1442"/>
              <a:ext cx="454" cy="2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400" b="1" baseline="0"/>
                <a:t>  │</a:t>
              </a:r>
            </a:p>
          </p:txBody>
        </p:sp>
        <p:sp>
          <p:nvSpPr>
            <p:cNvPr id="11295" name="Text Box 9"/>
            <p:cNvSpPr txBox="1">
              <a:spLocks noChangeArrowheads="1"/>
            </p:cNvSpPr>
            <p:nvPr/>
          </p:nvSpPr>
          <p:spPr bwMode="auto">
            <a:xfrm>
              <a:off x="930" y="2293"/>
              <a:ext cx="272" cy="5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400" b="1" baseline="0"/>
                <a:t>│H</a:t>
              </a:r>
            </a:p>
          </p:txBody>
        </p:sp>
        <p:sp>
          <p:nvSpPr>
            <p:cNvPr id="11296" name="Text Box 10"/>
            <p:cNvSpPr txBox="1">
              <a:spLocks noChangeArrowheads="1"/>
            </p:cNvSpPr>
            <p:nvPr/>
          </p:nvSpPr>
          <p:spPr bwMode="auto">
            <a:xfrm>
              <a:off x="930" y="1850"/>
              <a:ext cx="227"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400" b="1" baseline="0"/>
                <a:t>+</a:t>
              </a:r>
            </a:p>
          </p:txBody>
        </p:sp>
      </p:grpSp>
      <p:sp>
        <p:nvSpPr>
          <p:cNvPr id="11268" name="Line 11"/>
          <p:cNvSpPr>
            <a:spLocks noChangeShapeType="1"/>
          </p:cNvSpPr>
          <p:nvPr/>
        </p:nvSpPr>
        <p:spPr bwMode="auto">
          <a:xfrm>
            <a:off x="3995738" y="3500438"/>
            <a:ext cx="1512887" cy="0"/>
          </a:xfrm>
          <a:prstGeom prst="line">
            <a:avLst/>
          </a:prstGeom>
          <a:noFill/>
          <a:ln w="3175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AR"/>
          </a:p>
        </p:txBody>
      </p:sp>
      <p:sp>
        <p:nvSpPr>
          <p:cNvPr id="11269" name="Text Box 12"/>
          <p:cNvSpPr txBox="1">
            <a:spLocks noChangeArrowheads="1"/>
          </p:cNvSpPr>
          <p:nvPr/>
        </p:nvSpPr>
        <p:spPr bwMode="auto">
          <a:xfrm>
            <a:off x="2771775" y="2276475"/>
            <a:ext cx="2447925" cy="46672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400" b="1" baseline="0">
                <a:solidFill>
                  <a:srgbClr val="0000FF"/>
                </a:solidFill>
              </a:rPr>
              <a:t>:H</a:t>
            </a:r>
            <a:r>
              <a:rPr lang="es-ES" altLang="es-AR" sz="2400" b="1" baseline="30000">
                <a:solidFill>
                  <a:srgbClr val="0000FF"/>
                </a:solidFill>
              </a:rPr>
              <a:t>-</a:t>
            </a:r>
            <a:r>
              <a:rPr lang="es-ES" altLang="es-AR" sz="2400" b="1" baseline="0">
                <a:solidFill>
                  <a:srgbClr val="0000FF"/>
                </a:solidFill>
              </a:rPr>
              <a:t> </a:t>
            </a:r>
            <a:r>
              <a:rPr lang="es-ES" altLang="es-AR" sz="2400" baseline="0">
                <a:solidFill>
                  <a:srgbClr val="0000FF"/>
                </a:solidFill>
              </a:rPr>
              <a:t>(ion hidruro)</a:t>
            </a:r>
          </a:p>
        </p:txBody>
      </p:sp>
      <p:sp>
        <p:nvSpPr>
          <p:cNvPr id="11270" name="Line 13"/>
          <p:cNvSpPr>
            <a:spLocks noChangeShapeType="1"/>
          </p:cNvSpPr>
          <p:nvPr/>
        </p:nvSpPr>
        <p:spPr bwMode="auto">
          <a:xfrm>
            <a:off x="4211638" y="2924175"/>
            <a:ext cx="215900" cy="50482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AR"/>
          </a:p>
        </p:txBody>
      </p:sp>
      <p:grpSp>
        <p:nvGrpSpPr>
          <p:cNvPr id="11271" name="Group 14"/>
          <p:cNvGrpSpPr>
            <a:grpSpLocks/>
          </p:cNvGrpSpPr>
          <p:nvPr/>
        </p:nvGrpSpPr>
        <p:grpSpPr bwMode="auto">
          <a:xfrm>
            <a:off x="5435600" y="1844675"/>
            <a:ext cx="3386138" cy="2686050"/>
            <a:chOff x="3424" y="1162"/>
            <a:chExt cx="2133" cy="1692"/>
          </a:xfrm>
        </p:grpSpPr>
        <p:grpSp>
          <p:nvGrpSpPr>
            <p:cNvPr id="11276" name="Group 15"/>
            <p:cNvGrpSpPr>
              <a:grpSpLocks/>
            </p:cNvGrpSpPr>
            <p:nvPr/>
          </p:nvGrpSpPr>
          <p:grpSpPr bwMode="auto">
            <a:xfrm>
              <a:off x="3424" y="1570"/>
              <a:ext cx="1905" cy="1239"/>
              <a:chOff x="3651" y="1572"/>
              <a:chExt cx="1905" cy="1239"/>
            </a:xfrm>
          </p:grpSpPr>
          <p:grpSp>
            <p:nvGrpSpPr>
              <p:cNvPr id="11283" name="Group 16"/>
              <p:cNvGrpSpPr>
                <a:grpSpLocks/>
              </p:cNvGrpSpPr>
              <p:nvPr/>
            </p:nvGrpSpPr>
            <p:grpSpPr bwMode="auto">
              <a:xfrm>
                <a:off x="3651" y="1572"/>
                <a:ext cx="1905" cy="1239"/>
                <a:chOff x="3651" y="1572"/>
                <a:chExt cx="1905" cy="1239"/>
              </a:xfrm>
            </p:grpSpPr>
            <p:grpSp>
              <p:nvGrpSpPr>
                <p:cNvPr id="11285" name="Group 17"/>
                <p:cNvGrpSpPr>
                  <a:grpSpLocks/>
                </p:cNvGrpSpPr>
                <p:nvPr/>
              </p:nvGrpSpPr>
              <p:grpSpPr bwMode="auto">
                <a:xfrm>
                  <a:off x="3651" y="1572"/>
                  <a:ext cx="1905" cy="1239"/>
                  <a:chOff x="3651" y="1572"/>
                  <a:chExt cx="1905" cy="1239"/>
                </a:xfrm>
              </p:grpSpPr>
              <p:grpSp>
                <p:nvGrpSpPr>
                  <p:cNvPr id="11288" name="Group 18"/>
                  <p:cNvGrpSpPr>
                    <a:grpSpLocks/>
                  </p:cNvGrpSpPr>
                  <p:nvPr/>
                </p:nvGrpSpPr>
                <p:grpSpPr bwMode="auto">
                  <a:xfrm>
                    <a:off x="3651" y="1572"/>
                    <a:ext cx="1905" cy="1239"/>
                    <a:chOff x="612" y="1117"/>
                    <a:chExt cx="1905" cy="1239"/>
                  </a:xfrm>
                </p:grpSpPr>
                <p:pic>
                  <p:nvPicPr>
                    <p:cNvPr id="11290" name="Picture 19" descr="NAD"/>
                    <p:cNvPicPr>
                      <a:picLocks noChangeAspect="1" noChangeArrowheads="1"/>
                    </p:cNvPicPr>
                    <p:nvPr/>
                  </p:nvPicPr>
                  <p:blipFill>
                    <a:blip r:embed="rId2">
                      <a:extLst>
                        <a:ext uri="{28A0092B-C50C-407E-A947-70E740481C1C}">
                          <a14:useLocalDpi xmlns:a14="http://schemas.microsoft.com/office/drawing/2010/main" val="0"/>
                        </a:ext>
                      </a:extLst>
                    </a:blip>
                    <a:srcRect l="-3447" t="46822" r="69090" b="-1375"/>
                    <a:stretch>
                      <a:fillRect/>
                    </a:stretch>
                  </p:blipFill>
                  <p:spPr bwMode="auto">
                    <a:xfrm>
                      <a:off x="612" y="1117"/>
                      <a:ext cx="1769" cy="1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91" name="Rectangle 20"/>
                    <p:cNvSpPr>
                      <a:spLocks noChangeArrowheads="1"/>
                    </p:cNvSpPr>
                    <p:nvPr/>
                  </p:nvSpPr>
                  <p:spPr bwMode="auto">
                    <a:xfrm>
                      <a:off x="1383" y="1117"/>
                      <a:ext cx="1134" cy="317"/>
                    </a:xfrm>
                    <a:prstGeom prst="rect">
                      <a:avLst/>
                    </a:prstGeom>
                    <a:solidFill>
                      <a:schemeClr val="bg1"/>
                    </a:solidFill>
                    <a:ln w="9525">
                      <a:solidFill>
                        <a:schemeClr val="bg1"/>
                      </a:solidFill>
                      <a:miter lim="800000"/>
                      <a:headEnd/>
                      <a:tailEnd/>
                    </a:ln>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grpSp>
              <p:sp>
                <p:nvSpPr>
                  <p:cNvPr id="11289" name="Line 21"/>
                  <p:cNvSpPr>
                    <a:spLocks noChangeShapeType="1"/>
                  </p:cNvSpPr>
                  <p:nvPr/>
                </p:nvSpPr>
                <p:spPr bwMode="auto">
                  <a:xfrm rot="-291779">
                    <a:off x="4150" y="1842"/>
                    <a:ext cx="227" cy="137"/>
                  </a:xfrm>
                  <a:prstGeom prst="line">
                    <a:avLst/>
                  </a:prstGeom>
                  <a:noFill/>
                  <a:ln w="133350">
                    <a:solidFill>
                      <a:schemeClr val="bg1"/>
                    </a:solidFill>
                    <a:round/>
                    <a:headEnd/>
                    <a:tailEnd/>
                  </a:ln>
                  <a:extLst>
                    <a:ext uri="{909E8E84-426E-40DD-AFC4-6F175D3DCCD1}">
                      <a14:hiddenFill xmlns:a14="http://schemas.microsoft.com/office/drawing/2010/main">
                        <a:noFill/>
                      </a14:hiddenFill>
                    </a:ext>
                  </a:extLst>
                </p:spPr>
                <p:txBody>
                  <a:bodyPr/>
                  <a:lstStyle/>
                  <a:p>
                    <a:endParaRPr lang="es-AR"/>
                  </a:p>
                </p:txBody>
              </p:sp>
            </p:grpSp>
            <p:sp>
              <p:nvSpPr>
                <p:cNvPr id="11286" name="Text Box 22"/>
                <p:cNvSpPr txBox="1">
                  <a:spLocks noChangeArrowheads="1"/>
                </p:cNvSpPr>
                <p:nvPr/>
              </p:nvSpPr>
              <p:spPr bwMode="auto">
                <a:xfrm>
                  <a:off x="4014" y="1752"/>
                  <a:ext cx="227"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400" b="1" baseline="0"/>
                    <a:t>..</a:t>
                  </a:r>
                </a:p>
              </p:txBody>
            </p:sp>
            <p:sp>
              <p:nvSpPr>
                <p:cNvPr id="11287" name="Line 23"/>
                <p:cNvSpPr>
                  <a:spLocks noChangeShapeType="1"/>
                </p:cNvSpPr>
                <p:nvPr/>
              </p:nvSpPr>
              <p:spPr bwMode="auto">
                <a:xfrm flipH="1">
                  <a:off x="4105" y="2205"/>
                  <a:ext cx="227" cy="136"/>
                </a:xfrm>
                <a:prstGeom prst="line">
                  <a:avLst/>
                </a:prstGeom>
                <a:noFill/>
                <a:ln w="88900">
                  <a:solidFill>
                    <a:schemeClr val="bg1"/>
                  </a:solidFill>
                  <a:round/>
                  <a:headEnd/>
                  <a:tailEnd/>
                </a:ln>
                <a:extLst>
                  <a:ext uri="{909E8E84-426E-40DD-AFC4-6F175D3DCCD1}">
                    <a14:hiddenFill xmlns:a14="http://schemas.microsoft.com/office/drawing/2010/main">
                      <a:noFill/>
                    </a14:hiddenFill>
                  </a:ext>
                </a:extLst>
              </p:spPr>
              <p:txBody>
                <a:bodyPr/>
                <a:lstStyle/>
                <a:p>
                  <a:endParaRPr lang="es-AR"/>
                </a:p>
              </p:txBody>
            </p:sp>
          </p:grpSp>
          <p:sp>
            <p:nvSpPr>
              <p:cNvPr id="11284" name="Line 24"/>
              <p:cNvSpPr>
                <a:spLocks noChangeShapeType="1"/>
              </p:cNvSpPr>
              <p:nvPr/>
            </p:nvSpPr>
            <p:spPr bwMode="auto">
              <a:xfrm>
                <a:off x="4354" y="1933"/>
                <a:ext cx="0" cy="272"/>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s-AR"/>
              </a:p>
            </p:txBody>
          </p:sp>
        </p:grpSp>
        <p:sp>
          <p:nvSpPr>
            <p:cNvPr id="11277" name="Line 25"/>
            <p:cNvSpPr>
              <a:spLocks noChangeShapeType="1"/>
            </p:cNvSpPr>
            <p:nvPr/>
          </p:nvSpPr>
          <p:spPr bwMode="auto">
            <a:xfrm flipH="1">
              <a:off x="3696" y="2385"/>
              <a:ext cx="182" cy="272"/>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s-AR"/>
            </a:p>
          </p:txBody>
        </p:sp>
        <p:sp>
          <p:nvSpPr>
            <p:cNvPr id="11278" name="Line 26"/>
            <p:cNvSpPr>
              <a:spLocks noChangeShapeType="1"/>
            </p:cNvSpPr>
            <p:nvPr/>
          </p:nvSpPr>
          <p:spPr bwMode="auto">
            <a:xfrm>
              <a:off x="3923" y="2385"/>
              <a:ext cx="182" cy="27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s-AR"/>
            </a:p>
          </p:txBody>
        </p:sp>
        <p:sp>
          <p:nvSpPr>
            <p:cNvPr id="11279" name="Text Box 27"/>
            <p:cNvSpPr txBox="1">
              <a:spLocks noChangeArrowheads="1"/>
            </p:cNvSpPr>
            <p:nvPr/>
          </p:nvSpPr>
          <p:spPr bwMode="auto">
            <a:xfrm>
              <a:off x="3605" y="2566"/>
              <a:ext cx="998"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400" b="1" baseline="0"/>
                <a:t>H    H</a:t>
              </a:r>
            </a:p>
          </p:txBody>
        </p:sp>
        <p:sp>
          <p:nvSpPr>
            <p:cNvPr id="11280" name="Text Box 28"/>
            <p:cNvSpPr txBox="1">
              <a:spLocks noChangeArrowheads="1"/>
            </p:cNvSpPr>
            <p:nvPr/>
          </p:nvSpPr>
          <p:spPr bwMode="auto">
            <a:xfrm>
              <a:off x="4876" y="1842"/>
              <a:ext cx="681"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400" b="1" baseline="0"/>
                <a:t>+ H</a:t>
              </a:r>
              <a:r>
                <a:rPr lang="es-ES" altLang="es-AR" sz="2400" b="1" baseline="30000"/>
                <a:t>+</a:t>
              </a:r>
              <a:endParaRPr lang="es-ES" altLang="es-AR" sz="2400" b="1" baseline="0"/>
            </a:p>
          </p:txBody>
        </p:sp>
        <p:sp>
          <p:nvSpPr>
            <p:cNvPr id="11281" name="Text Box 29"/>
            <p:cNvSpPr txBox="1">
              <a:spLocks noChangeArrowheads="1"/>
            </p:cNvSpPr>
            <p:nvPr/>
          </p:nvSpPr>
          <p:spPr bwMode="auto">
            <a:xfrm>
              <a:off x="3878" y="1162"/>
              <a:ext cx="318" cy="51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400" b="1" baseline="0"/>
                <a:t>  │</a:t>
              </a:r>
            </a:p>
          </p:txBody>
        </p:sp>
        <p:sp>
          <p:nvSpPr>
            <p:cNvPr id="11282" name="Text Box 30"/>
            <p:cNvSpPr txBox="1">
              <a:spLocks noChangeArrowheads="1"/>
            </p:cNvSpPr>
            <p:nvPr/>
          </p:nvSpPr>
          <p:spPr bwMode="auto">
            <a:xfrm>
              <a:off x="3833" y="1165"/>
              <a:ext cx="363" cy="2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400" b="1" baseline="0"/>
                <a:t>R</a:t>
              </a:r>
            </a:p>
          </p:txBody>
        </p:sp>
      </p:grpSp>
      <p:sp>
        <p:nvSpPr>
          <p:cNvPr id="11272" name="Text Box 31"/>
          <p:cNvSpPr txBox="1">
            <a:spLocks noChangeArrowheads="1"/>
          </p:cNvSpPr>
          <p:nvPr/>
        </p:nvSpPr>
        <p:spPr bwMode="auto">
          <a:xfrm>
            <a:off x="827088" y="4437063"/>
            <a:ext cx="2449512" cy="466725"/>
          </a:xfrm>
          <a:prstGeom prst="rect">
            <a:avLst/>
          </a:prstGeom>
          <a:noFill/>
          <a:ln w="9525">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400" b="1" baseline="0">
                <a:solidFill>
                  <a:srgbClr val="0000FF"/>
                </a:solidFill>
              </a:rPr>
              <a:t>NAD OXIDADO</a:t>
            </a:r>
          </a:p>
        </p:txBody>
      </p:sp>
      <p:sp>
        <p:nvSpPr>
          <p:cNvPr id="11273" name="Text Box 32"/>
          <p:cNvSpPr txBox="1">
            <a:spLocks noChangeArrowheads="1"/>
          </p:cNvSpPr>
          <p:nvPr/>
        </p:nvSpPr>
        <p:spPr bwMode="auto">
          <a:xfrm>
            <a:off x="5364163" y="4508500"/>
            <a:ext cx="2736850" cy="466725"/>
          </a:xfrm>
          <a:prstGeom prst="rect">
            <a:avLst/>
          </a:prstGeom>
          <a:noFill/>
          <a:ln w="9525">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algn="ctr" eaLnBrk="1" hangingPunct="1">
              <a:spcBef>
                <a:spcPct val="50000"/>
              </a:spcBef>
            </a:pPr>
            <a:r>
              <a:rPr lang="es-ES" altLang="es-AR" sz="2400" b="1" baseline="0">
                <a:solidFill>
                  <a:srgbClr val="0000FF"/>
                </a:solidFill>
              </a:rPr>
              <a:t>NAD REDUCIDO</a:t>
            </a:r>
          </a:p>
        </p:txBody>
      </p:sp>
      <p:sp>
        <p:nvSpPr>
          <p:cNvPr id="11274" name="Text Box 33"/>
          <p:cNvSpPr txBox="1">
            <a:spLocks noChangeArrowheads="1"/>
          </p:cNvSpPr>
          <p:nvPr/>
        </p:nvSpPr>
        <p:spPr bwMode="auto">
          <a:xfrm rot="-5534686">
            <a:off x="-71437" y="2744788"/>
            <a:ext cx="17208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baseline="0"/>
              <a:t>Anillo de nicotinamida</a:t>
            </a:r>
          </a:p>
        </p:txBody>
      </p:sp>
      <p:sp>
        <p:nvSpPr>
          <p:cNvPr id="11275" name="Rectangle 34"/>
          <p:cNvSpPr>
            <a:spLocks noChangeArrowheads="1"/>
          </p:cNvSpPr>
          <p:nvPr/>
        </p:nvSpPr>
        <p:spPr bwMode="auto">
          <a:xfrm>
            <a:off x="5940425" y="2492375"/>
            <a:ext cx="215900" cy="2159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Tree>
    <p:extLst>
      <p:ext uri="{BB962C8B-B14F-4D97-AF65-F5344CB8AC3E}">
        <p14:creationId xmlns:p14="http://schemas.microsoft.com/office/powerpoint/2010/main" val="197073614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a:xfrm>
            <a:off x="457200" y="260350"/>
            <a:ext cx="8229600" cy="1143000"/>
          </a:xfrm>
          <a:gradFill rotWithShape="1">
            <a:gsLst>
              <a:gs pos="0">
                <a:srgbClr val="74754B"/>
              </a:gs>
              <a:gs pos="50000">
                <a:srgbClr val="FBFDA1"/>
              </a:gs>
              <a:gs pos="100000">
                <a:srgbClr val="74754B"/>
              </a:gs>
            </a:gsLst>
            <a:lin ang="5400000" scaled="1"/>
          </a:gradFill>
          <a:ln>
            <a:solidFill>
              <a:schemeClr val="tx1"/>
            </a:solidFill>
            <a:miter lim="800000"/>
            <a:headEnd/>
            <a:tailEnd/>
          </a:ln>
        </p:spPr>
        <p:txBody>
          <a:bodyPr/>
          <a:lstStyle/>
          <a:p>
            <a:pPr eaLnBrk="1" hangingPunct="1"/>
            <a:r>
              <a:rPr lang="es-ES" altLang="es-AR" sz="3200" b="1" smtClean="0"/>
              <a:t>Deshidrogenasas ligadas a FAD ó a FMN</a:t>
            </a:r>
          </a:p>
        </p:txBody>
      </p:sp>
      <p:grpSp>
        <p:nvGrpSpPr>
          <p:cNvPr id="1028" name="Group 3"/>
          <p:cNvGrpSpPr>
            <a:grpSpLocks/>
          </p:cNvGrpSpPr>
          <p:nvPr/>
        </p:nvGrpSpPr>
        <p:grpSpPr bwMode="auto">
          <a:xfrm>
            <a:off x="611188" y="1773238"/>
            <a:ext cx="7704137" cy="457200"/>
            <a:chOff x="567" y="1525"/>
            <a:chExt cx="4853" cy="288"/>
          </a:xfrm>
        </p:grpSpPr>
        <p:sp>
          <p:nvSpPr>
            <p:cNvPr id="1033" name="Rectangle 4"/>
            <p:cNvSpPr>
              <a:spLocks noChangeArrowheads="1"/>
            </p:cNvSpPr>
            <p:nvPr/>
          </p:nvSpPr>
          <p:spPr bwMode="auto">
            <a:xfrm>
              <a:off x="567" y="1525"/>
              <a:ext cx="4853"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400" b="1" baseline="0"/>
                <a:t>AH</a:t>
              </a:r>
              <a:r>
                <a:rPr lang="es-ES" altLang="es-AR" sz="2400" b="1"/>
                <a:t>2</a:t>
              </a:r>
              <a:r>
                <a:rPr lang="es-ES" altLang="es-AR" sz="2400" b="1" baseline="0"/>
                <a:t>  + FAD (FMN)                     A  +  FADH</a:t>
              </a:r>
              <a:r>
                <a:rPr lang="es-ES" altLang="es-AR" sz="2400" b="1"/>
                <a:t>2 </a:t>
              </a:r>
              <a:r>
                <a:rPr lang="es-ES" altLang="es-AR" sz="2400" b="1" baseline="0"/>
                <a:t>+(FMNH</a:t>
              </a:r>
              <a:r>
                <a:rPr lang="es-ES" altLang="es-AR" sz="2400" b="1"/>
                <a:t>2</a:t>
              </a:r>
              <a:r>
                <a:rPr lang="es-ES" altLang="es-AR" sz="2400" b="1" baseline="0"/>
                <a:t>)</a:t>
              </a:r>
              <a:endParaRPr lang="es-ES" altLang="es-AR" sz="2400" b="1"/>
            </a:p>
          </p:txBody>
        </p:sp>
        <p:sp>
          <p:nvSpPr>
            <p:cNvPr id="1034" name="Line 5"/>
            <p:cNvSpPr>
              <a:spLocks noChangeShapeType="1"/>
            </p:cNvSpPr>
            <p:nvPr/>
          </p:nvSpPr>
          <p:spPr bwMode="auto">
            <a:xfrm>
              <a:off x="2472" y="1661"/>
              <a:ext cx="726" cy="0"/>
            </a:xfrm>
            <a:prstGeom prst="line">
              <a:avLst/>
            </a:prstGeom>
            <a:noFill/>
            <a:ln w="3175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AR"/>
            </a:p>
          </p:txBody>
        </p:sp>
      </p:grpSp>
      <p:pic>
        <p:nvPicPr>
          <p:cNvPr id="1044" name="Picture 20"/>
          <p:cNvPicPr>
            <a:picLocks noChangeAspect="1" noChangeArrowheads="1"/>
          </p:cNvPicPr>
          <p:nvPr/>
        </p:nvPicPr>
        <p:blipFill>
          <a:blip r:embed="rId2">
            <a:lum bright="-20000" contrast="20000"/>
            <a:extLst>
              <a:ext uri="{28A0092B-C50C-407E-A947-70E740481C1C}">
                <a14:useLocalDpi xmlns:a14="http://schemas.microsoft.com/office/drawing/2010/main" val="0"/>
              </a:ext>
            </a:extLst>
          </a:blip>
          <a:srcRect/>
          <a:stretch>
            <a:fillRect/>
          </a:stretch>
        </p:blipFill>
        <p:spPr bwMode="auto">
          <a:xfrm>
            <a:off x="251520" y="2924944"/>
            <a:ext cx="2880320" cy="25156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45" name="Picture 21"/>
          <p:cNvPicPr>
            <a:picLocks noChangeAspect="1" noChangeArrowheads="1"/>
          </p:cNvPicPr>
          <p:nvPr/>
        </p:nvPicPr>
        <p:blipFill>
          <a:blip r:embed="rId3">
            <a:lum bright="-20000" contrast="20000"/>
            <a:extLst>
              <a:ext uri="{28A0092B-C50C-407E-A947-70E740481C1C}">
                <a14:useLocalDpi xmlns:a14="http://schemas.microsoft.com/office/drawing/2010/main" val="0"/>
              </a:ext>
            </a:extLst>
          </a:blip>
          <a:srcRect/>
          <a:stretch>
            <a:fillRect/>
          </a:stretch>
        </p:blipFill>
        <p:spPr bwMode="auto">
          <a:xfrm>
            <a:off x="3635896" y="2564904"/>
            <a:ext cx="5040560" cy="25202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30" name="Text Box 10"/>
          <p:cNvSpPr txBox="1">
            <a:spLocks noChangeArrowheads="1"/>
          </p:cNvSpPr>
          <p:nvPr/>
        </p:nvSpPr>
        <p:spPr bwMode="auto">
          <a:xfrm>
            <a:off x="6732240" y="4551572"/>
            <a:ext cx="2375222" cy="1323439"/>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000" b="1" baseline="0" dirty="0" smtClean="0"/>
              <a:t>FAD: </a:t>
            </a:r>
            <a:r>
              <a:rPr lang="es-ES" altLang="es-AR" sz="2000" baseline="0" dirty="0"/>
              <a:t>tiene además un nucleótido de adenina unido al </a:t>
            </a:r>
            <a:r>
              <a:rPr lang="es-ES" altLang="es-AR" sz="2000" baseline="0" dirty="0" smtClean="0"/>
              <a:t>fosfato</a:t>
            </a:r>
            <a:endParaRPr lang="es-ES" altLang="es-AR" sz="2000" baseline="0" dirty="0"/>
          </a:p>
        </p:txBody>
      </p:sp>
      <p:sp>
        <p:nvSpPr>
          <p:cNvPr id="2" name="1 CuadroTexto"/>
          <p:cNvSpPr txBox="1"/>
          <p:nvPr/>
        </p:nvSpPr>
        <p:spPr>
          <a:xfrm>
            <a:off x="251520" y="2924944"/>
            <a:ext cx="792088" cy="369332"/>
          </a:xfrm>
          <a:prstGeom prst="rect">
            <a:avLst/>
          </a:prstGeom>
          <a:noFill/>
        </p:spPr>
        <p:txBody>
          <a:bodyPr wrap="square" rtlCol="0">
            <a:spAutoFit/>
          </a:bodyPr>
          <a:lstStyle/>
          <a:p>
            <a:r>
              <a:rPr lang="es-AR" b="1" dirty="0" smtClean="0"/>
              <a:t>FMN</a:t>
            </a:r>
            <a:endParaRPr lang="es-AR" b="1" dirty="0"/>
          </a:p>
        </p:txBody>
      </p:sp>
      <p:sp>
        <p:nvSpPr>
          <p:cNvPr id="4" name="3 Elipse"/>
          <p:cNvSpPr/>
          <p:nvPr/>
        </p:nvSpPr>
        <p:spPr>
          <a:xfrm rot="2196961">
            <a:off x="762729" y="4442773"/>
            <a:ext cx="1145659" cy="47580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16" name="15 Elipse"/>
          <p:cNvSpPr/>
          <p:nvPr/>
        </p:nvSpPr>
        <p:spPr>
          <a:xfrm rot="2196961">
            <a:off x="4166343" y="4062557"/>
            <a:ext cx="1145659" cy="47580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Tree>
    <p:extLst>
      <p:ext uri="{BB962C8B-B14F-4D97-AF65-F5344CB8AC3E}">
        <p14:creationId xmlns:p14="http://schemas.microsoft.com/office/powerpoint/2010/main" val="274718688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3" name="Rectangle 2"/>
          <p:cNvSpPr>
            <a:spLocks noGrp="1" noChangeArrowheads="1"/>
          </p:cNvSpPr>
          <p:nvPr>
            <p:ph type="title"/>
          </p:nvPr>
        </p:nvSpPr>
        <p:spPr>
          <a:gradFill rotWithShape="1">
            <a:gsLst>
              <a:gs pos="0">
                <a:srgbClr val="74754B"/>
              </a:gs>
              <a:gs pos="50000">
                <a:srgbClr val="FBFDA1"/>
              </a:gs>
              <a:gs pos="100000">
                <a:srgbClr val="74754B"/>
              </a:gs>
            </a:gsLst>
            <a:lin ang="5400000" scaled="1"/>
          </a:gradFill>
          <a:ln>
            <a:solidFill>
              <a:schemeClr val="tx1"/>
            </a:solidFill>
            <a:miter lim="800000"/>
            <a:headEnd/>
            <a:tailEnd/>
          </a:ln>
        </p:spPr>
        <p:txBody>
          <a:bodyPr/>
          <a:lstStyle/>
          <a:p>
            <a:pPr eaLnBrk="1" hangingPunct="1"/>
            <a:r>
              <a:rPr lang="es-ES" altLang="es-AR" sz="3200" b="1" smtClean="0"/>
              <a:t>FLAVINA</a:t>
            </a:r>
          </a:p>
        </p:txBody>
      </p:sp>
      <p:sp>
        <p:nvSpPr>
          <p:cNvPr id="2054" name="Rectangle 3"/>
          <p:cNvSpPr>
            <a:spLocks noChangeArrowheads="1"/>
          </p:cNvSpPr>
          <p:nvPr/>
        </p:nvSpPr>
        <p:spPr bwMode="auto">
          <a:xfrm>
            <a:off x="0" y="22288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2055" name="Line 4"/>
          <p:cNvSpPr>
            <a:spLocks noChangeShapeType="1"/>
          </p:cNvSpPr>
          <p:nvPr/>
        </p:nvSpPr>
        <p:spPr bwMode="auto">
          <a:xfrm>
            <a:off x="7235825" y="2349500"/>
            <a:ext cx="395288" cy="252413"/>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s-AR"/>
          </a:p>
        </p:txBody>
      </p:sp>
      <p:sp>
        <p:nvSpPr>
          <p:cNvPr id="2056" name="Line 5"/>
          <p:cNvSpPr>
            <a:spLocks noChangeShapeType="1"/>
          </p:cNvSpPr>
          <p:nvPr/>
        </p:nvSpPr>
        <p:spPr bwMode="auto">
          <a:xfrm>
            <a:off x="7667625" y="2636838"/>
            <a:ext cx="0" cy="431800"/>
          </a:xfrm>
          <a:prstGeom prst="line">
            <a:avLst/>
          </a:prstGeom>
          <a:noFill/>
          <a:ln w="41275">
            <a:solidFill>
              <a:srgbClr val="DDDDDD"/>
            </a:solidFill>
            <a:round/>
            <a:headEnd/>
            <a:tailEnd/>
          </a:ln>
          <a:extLst>
            <a:ext uri="{909E8E84-426E-40DD-AFC4-6F175D3DCCD1}">
              <a14:hiddenFill xmlns:a14="http://schemas.microsoft.com/office/drawing/2010/main">
                <a:noFill/>
              </a14:hiddenFill>
            </a:ext>
          </a:extLst>
        </p:spPr>
        <p:txBody>
          <a:bodyPr/>
          <a:lstStyle/>
          <a:p>
            <a:endParaRPr lang="es-AR"/>
          </a:p>
        </p:txBody>
      </p:sp>
      <p:grpSp>
        <p:nvGrpSpPr>
          <p:cNvPr id="2057" name="Group 6"/>
          <p:cNvGrpSpPr>
            <a:grpSpLocks/>
          </p:cNvGrpSpPr>
          <p:nvPr/>
        </p:nvGrpSpPr>
        <p:grpSpPr bwMode="auto">
          <a:xfrm>
            <a:off x="4500563" y="1916113"/>
            <a:ext cx="4175125" cy="2178050"/>
            <a:chOff x="2835" y="799"/>
            <a:chExt cx="2630" cy="1372"/>
          </a:xfrm>
        </p:grpSpPr>
        <p:grpSp>
          <p:nvGrpSpPr>
            <p:cNvPr id="2075" name="Group 7"/>
            <p:cNvGrpSpPr>
              <a:grpSpLocks/>
            </p:cNvGrpSpPr>
            <p:nvPr/>
          </p:nvGrpSpPr>
          <p:grpSpPr bwMode="auto">
            <a:xfrm>
              <a:off x="2835" y="799"/>
              <a:ext cx="2630" cy="1372"/>
              <a:chOff x="2835" y="799"/>
              <a:chExt cx="2630" cy="1372"/>
            </a:xfrm>
          </p:grpSpPr>
          <p:grpSp>
            <p:nvGrpSpPr>
              <p:cNvPr id="2077" name="Group 8"/>
              <p:cNvGrpSpPr>
                <a:grpSpLocks/>
              </p:cNvGrpSpPr>
              <p:nvPr/>
            </p:nvGrpSpPr>
            <p:grpSpPr bwMode="auto">
              <a:xfrm>
                <a:off x="2835" y="799"/>
                <a:ext cx="2630" cy="1372"/>
                <a:chOff x="2835" y="799"/>
                <a:chExt cx="2630" cy="1372"/>
              </a:xfrm>
            </p:grpSpPr>
            <p:grpSp>
              <p:nvGrpSpPr>
                <p:cNvPr id="2079" name="Group 9"/>
                <p:cNvGrpSpPr>
                  <a:grpSpLocks/>
                </p:cNvGrpSpPr>
                <p:nvPr/>
              </p:nvGrpSpPr>
              <p:grpSpPr bwMode="auto">
                <a:xfrm>
                  <a:off x="2835" y="799"/>
                  <a:ext cx="2630" cy="1372"/>
                  <a:chOff x="2835" y="799"/>
                  <a:chExt cx="2630" cy="1372"/>
                </a:xfrm>
              </p:grpSpPr>
              <p:grpSp>
                <p:nvGrpSpPr>
                  <p:cNvPr id="2081" name="Group 10"/>
                  <p:cNvGrpSpPr>
                    <a:grpSpLocks/>
                  </p:cNvGrpSpPr>
                  <p:nvPr/>
                </p:nvGrpSpPr>
                <p:grpSpPr bwMode="auto">
                  <a:xfrm>
                    <a:off x="2835" y="799"/>
                    <a:ext cx="2630" cy="1372"/>
                    <a:chOff x="2835" y="799"/>
                    <a:chExt cx="2630" cy="1372"/>
                  </a:xfrm>
                </p:grpSpPr>
                <p:grpSp>
                  <p:nvGrpSpPr>
                    <p:cNvPr id="2083" name="Group 11"/>
                    <p:cNvGrpSpPr>
                      <a:grpSpLocks/>
                    </p:cNvGrpSpPr>
                    <p:nvPr/>
                  </p:nvGrpSpPr>
                  <p:grpSpPr bwMode="auto">
                    <a:xfrm>
                      <a:off x="2835" y="799"/>
                      <a:ext cx="2630" cy="1372"/>
                      <a:chOff x="2835" y="799"/>
                      <a:chExt cx="2630" cy="1372"/>
                    </a:xfrm>
                  </p:grpSpPr>
                  <p:graphicFrame>
                    <p:nvGraphicFramePr>
                      <p:cNvPr id="2052" name="Object 12"/>
                      <p:cNvGraphicFramePr>
                        <a:graphicFrameLocks noChangeAspect="1"/>
                      </p:cNvGraphicFramePr>
                      <p:nvPr/>
                    </p:nvGraphicFramePr>
                    <p:xfrm>
                      <a:off x="2835" y="799"/>
                      <a:ext cx="2630" cy="1372"/>
                    </p:xfrm>
                    <a:graphic>
                      <a:graphicData uri="http://schemas.openxmlformats.org/presentationml/2006/ole">
                        <mc:AlternateContent xmlns:mc="http://schemas.openxmlformats.org/markup-compatibility/2006">
                          <mc:Choice xmlns:v="urn:schemas-microsoft-com:vml" Requires="v">
                            <p:oleObj spid="_x0000_s2260" name="Fotografía de Photo Editor" r:id="rId3" imgW="2933333" imgH="3495238" progId="MSPhotoEd.3">
                              <p:embed/>
                            </p:oleObj>
                          </mc:Choice>
                          <mc:Fallback>
                            <p:oleObj name="Fotografía de Photo Editor" r:id="rId3" imgW="2933333" imgH="3495238" progId="MSPhotoEd.3">
                              <p:embed/>
                              <p:pic>
                                <p:nvPicPr>
                                  <p:cNvPr id="0" name=""/>
                                  <p:cNvPicPr>
                                    <a:picLocks noChangeAspect="1" noChangeArrowheads="1"/>
                                  </p:cNvPicPr>
                                  <p:nvPr/>
                                </p:nvPicPr>
                                <p:blipFill>
                                  <a:blip r:embed="rId4">
                                    <a:lum bright="-12000"/>
                                    <a:extLst>
                                      <a:ext uri="{28A0092B-C50C-407E-A947-70E740481C1C}">
                                        <a14:useLocalDpi xmlns:a14="http://schemas.microsoft.com/office/drawing/2010/main" val="0"/>
                                      </a:ext>
                                    </a:extLst>
                                  </a:blip>
                                  <a:srcRect t="49153" b="6367"/>
                                  <a:stretch>
                                    <a:fillRect/>
                                  </a:stretch>
                                </p:blipFill>
                                <p:spPr bwMode="auto">
                                  <a:xfrm>
                                    <a:off x="2835" y="799"/>
                                    <a:ext cx="2630" cy="137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085" name="Text Box 13"/>
                      <p:cNvSpPr txBox="1">
                        <a:spLocks noChangeArrowheads="1"/>
                      </p:cNvSpPr>
                      <p:nvPr/>
                    </p:nvSpPr>
                    <p:spPr bwMode="auto">
                      <a:xfrm>
                        <a:off x="4150" y="1378"/>
                        <a:ext cx="136"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400" b="1" baseline="0">
                            <a:solidFill>
                              <a:srgbClr val="F42B0A"/>
                            </a:solidFill>
                          </a:rPr>
                          <a:t>.</a:t>
                        </a:r>
                      </a:p>
                    </p:txBody>
                  </p:sp>
                  <p:sp>
                    <p:nvSpPr>
                      <p:cNvPr id="2086" name="Text Box 14"/>
                      <p:cNvSpPr txBox="1">
                        <a:spLocks noChangeArrowheads="1"/>
                      </p:cNvSpPr>
                      <p:nvPr/>
                    </p:nvSpPr>
                    <p:spPr bwMode="auto">
                      <a:xfrm>
                        <a:off x="4105" y="1741"/>
                        <a:ext cx="317"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000" b="1" baseline="0">
                            <a:solidFill>
                              <a:srgbClr val="F42B0A"/>
                            </a:solidFill>
                          </a:rPr>
                          <a:t>H</a:t>
                        </a:r>
                        <a:r>
                          <a:rPr lang="es-ES" altLang="es-AR" sz="2000" b="1" baseline="0"/>
                          <a:t>          </a:t>
                        </a:r>
                        <a:endParaRPr lang="en-US" altLang="es-AR" sz="2000" b="1" baseline="0"/>
                      </a:p>
                    </p:txBody>
                  </p:sp>
                  <p:sp>
                    <p:nvSpPr>
                      <p:cNvPr id="2087" name="Line 15"/>
                      <p:cNvSpPr>
                        <a:spLocks noChangeShapeType="1"/>
                      </p:cNvSpPr>
                      <p:nvPr/>
                    </p:nvSpPr>
                    <p:spPr bwMode="auto">
                      <a:xfrm flipH="1">
                        <a:off x="4241" y="1498"/>
                        <a:ext cx="227" cy="137"/>
                      </a:xfrm>
                      <a:prstGeom prst="line">
                        <a:avLst/>
                      </a:prstGeom>
                      <a:noFill/>
                      <a:ln w="66675">
                        <a:solidFill>
                          <a:srgbClr val="DDDDDD"/>
                        </a:solidFill>
                        <a:round/>
                        <a:headEnd/>
                        <a:tailEnd/>
                      </a:ln>
                      <a:extLst>
                        <a:ext uri="{909E8E84-426E-40DD-AFC4-6F175D3DCCD1}">
                          <a14:hiddenFill xmlns:a14="http://schemas.microsoft.com/office/drawing/2010/main">
                            <a:noFill/>
                          </a14:hiddenFill>
                        </a:ext>
                      </a:extLst>
                    </p:spPr>
                    <p:txBody>
                      <a:bodyPr/>
                      <a:lstStyle/>
                      <a:p>
                        <a:endParaRPr lang="es-AR"/>
                      </a:p>
                    </p:txBody>
                  </p:sp>
                </p:grpSp>
                <p:sp>
                  <p:nvSpPr>
                    <p:cNvPr id="2084" name="Text Box 16"/>
                    <p:cNvSpPr txBox="1">
                      <a:spLocks noChangeArrowheads="1"/>
                    </p:cNvSpPr>
                    <p:nvPr/>
                  </p:nvSpPr>
                  <p:spPr bwMode="auto">
                    <a:xfrm>
                      <a:off x="4014" y="1616"/>
                      <a:ext cx="181"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000" b="1" baseline="0">
                          <a:solidFill>
                            <a:srgbClr val="F42B0A"/>
                          </a:solidFill>
                        </a:rPr>
                        <a:t>+</a:t>
                      </a:r>
                    </a:p>
                  </p:txBody>
                </p:sp>
              </p:grpSp>
              <p:sp>
                <p:nvSpPr>
                  <p:cNvPr id="2082" name="Text Box 17"/>
                  <p:cNvSpPr txBox="1">
                    <a:spLocks noChangeArrowheads="1"/>
                  </p:cNvSpPr>
                  <p:nvPr/>
                </p:nvSpPr>
                <p:spPr bwMode="auto">
                  <a:xfrm>
                    <a:off x="4740" y="1797"/>
                    <a:ext cx="273"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000" b="1" baseline="0"/>
                      <a:t>-</a:t>
                    </a:r>
                  </a:p>
                </p:txBody>
              </p:sp>
            </p:grpSp>
            <p:sp>
              <p:nvSpPr>
                <p:cNvPr id="2080" name="Line 18"/>
                <p:cNvSpPr>
                  <a:spLocks noChangeShapeType="1"/>
                </p:cNvSpPr>
                <p:nvPr/>
              </p:nvSpPr>
              <p:spPr bwMode="auto">
                <a:xfrm>
                  <a:off x="4830" y="1661"/>
                  <a:ext cx="0" cy="318"/>
                </a:xfrm>
                <a:prstGeom prst="line">
                  <a:avLst/>
                </a:prstGeom>
                <a:noFill/>
                <a:ln w="44450">
                  <a:solidFill>
                    <a:srgbClr val="DDDDDD"/>
                  </a:solidFill>
                  <a:round/>
                  <a:headEnd/>
                  <a:tailEnd/>
                </a:ln>
                <a:extLst>
                  <a:ext uri="{909E8E84-426E-40DD-AFC4-6F175D3DCCD1}">
                    <a14:hiddenFill xmlns:a14="http://schemas.microsoft.com/office/drawing/2010/main">
                      <a:noFill/>
                    </a14:hiddenFill>
                  </a:ext>
                </a:extLst>
              </p:spPr>
              <p:txBody>
                <a:bodyPr/>
                <a:lstStyle/>
                <a:p>
                  <a:endParaRPr lang="es-AR"/>
                </a:p>
              </p:txBody>
            </p:sp>
          </p:grpSp>
          <p:sp>
            <p:nvSpPr>
              <p:cNvPr id="2078" name="Line 19"/>
              <p:cNvSpPr>
                <a:spLocks noChangeShapeType="1"/>
              </p:cNvSpPr>
              <p:nvPr/>
            </p:nvSpPr>
            <p:spPr bwMode="auto">
              <a:xfrm>
                <a:off x="4785" y="1933"/>
                <a:ext cx="68"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es-AR"/>
              </a:p>
            </p:txBody>
          </p:sp>
        </p:grpSp>
        <p:sp>
          <p:nvSpPr>
            <p:cNvPr id="2076" name="Line 20"/>
            <p:cNvSpPr>
              <a:spLocks noChangeShapeType="1"/>
            </p:cNvSpPr>
            <p:nvPr/>
          </p:nvSpPr>
          <p:spPr bwMode="auto">
            <a:xfrm>
              <a:off x="4558" y="1480"/>
              <a:ext cx="272" cy="13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s-AR"/>
            </a:p>
          </p:txBody>
        </p:sp>
      </p:grpSp>
      <p:sp>
        <p:nvSpPr>
          <p:cNvPr id="2058" name="Text Box 21"/>
          <p:cNvSpPr txBox="1">
            <a:spLocks noChangeArrowheads="1"/>
          </p:cNvSpPr>
          <p:nvPr/>
        </p:nvSpPr>
        <p:spPr bwMode="auto">
          <a:xfrm>
            <a:off x="6588125" y="4184650"/>
            <a:ext cx="4318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000" b="1" baseline="0"/>
              <a:t>R</a:t>
            </a:r>
          </a:p>
        </p:txBody>
      </p:sp>
      <p:sp>
        <p:nvSpPr>
          <p:cNvPr id="2059" name="Text Box 22"/>
          <p:cNvSpPr txBox="1">
            <a:spLocks noChangeArrowheads="1"/>
          </p:cNvSpPr>
          <p:nvPr/>
        </p:nvSpPr>
        <p:spPr bwMode="auto">
          <a:xfrm>
            <a:off x="6515100" y="1592263"/>
            <a:ext cx="5048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000" b="1" baseline="0"/>
              <a:t>R</a:t>
            </a:r>
          </a:p>
        </p:txBody>
      </p:sp>
      <p:grpSp>
        <p:nvGrpSpPr>
          <p:cNvPr id="2060" name="Group 23"/>
          <p:cNvGrpSpPr>
            <a:grpSpLocks/>
          </p:cNvGrpSpPr>
          <p:nvPr/>
        </p:nvGrpSpPr>
        <p:grpSpPr bwMode="auto">
          <a:xfrm>
            <a:off x="4608513" y="4292600"/>
            <a:ext cx="4140200" cy="2384425"/>
            <a:chOff x="2903" y="2704"/>
            <a:chExt cx="2608" cy="1502"/>
          </a:xfrm>
        </p:grpSpPr>
        <p:grpSp>
          <p:nvGrpSpPr>
            <p:cNvPr id="2068" name="Group 24"/>
            <p:cNvGrpSpPr>
              <a:grpSpLocks/>
            </p:cNvGrpSpPr>
            <p:nvPr/>
          </p:nvGrpSpPr>
          <p:grpSpPr bwMode="auto">
            <a:xfrm>
              <a:off x="2903" y="2704"/>
              <a:ext cx="2608" cy="1502"/>
              <a:chOff x="2903" y="2704"/>
              <a:chExt cx="2608" cy="1502"/>
            </a:xfrm>
          </p:grpSpPr>
          <p:grpSp>
            <p:nvGrpSpPr>
              <p:cNvPr id="2070" name="Group 25"/>
              <p:cNvGrpSpPr>
                <a:grpSpLocks/>
              </p:cNvGrpSpPr>
              <p:nvPr/>
            </p:nvGrpSpPr>
            <p:grpSpPr bwMode="auto">
              <a:xfrm>
                <a:off x="2903" y="2704"/>
                <a:ext cx="2608" cy="1502"/>
                <a:chOff x="2903" y="2704"/>
                <a:chExt cx="2608" cy="1502"/>
              </a:xfrm>
            </p:grpSpPr>
            <p:graphicFrame>
              <p:nvGraphicFramePr>
                <p:cNvPr id="2051" name="Object 26"/>
                <p:cNvGraphicFramePr>
                  <a:graphicFrameLocks noChangeAspect="1"/>
                </p:cNvGraphicFramePr>
                <p:nvPr/>
              </p:nvGraphicFramePr>
              <p:xfrm>
                <a:off x="2903" y="2840"/>
                <a:ext cx="2608" cy="1366"/>
              </p:xfrm>
              <a:graphic>
                <a:graphicData uri="http://schemas.openxmlformats.org/presentationml/2006/ole">
                  <mc:AlternateContent xmlns:mc="http://schemas.openxmlformats.org/markup-compatibility/2006">
                    <mc:Choice xmlns:v="urn:schemas-microsoft-com:vml" Requires="v">
                      <p:oleObj spid="_x0000_s2261" name="Fotografía de Photo Editor" r:id="rId5" imgW="2933333" imgH="3495238" progId="MSPhotoEd.3">
                        <p:embed/>
                      </p:oleObj>
                    </mc:Choice>
                    <mc:Fallback>
                      <p:oleObj name="Fotografía de Photo Editor" r:id="rId5" imgW="2933333" imgH="3495238" progId="MSPhotoEd.3">
                        <p:embed/>
                        <p:pic>
                          <p:nvPicPr>
                            <p:cNvPr id="0" name=""/>
                            <p:cNvPicPr>
                              <a:picLocks noChangeAspect="1" noChangeArrowheads="1"/>
                            </p:cNvPicPr>
                            <p:nvPr/>
                          </p:nvPicPr>
                          <p:blipFill>
                            <a:blip r:embed="rId4">
                              <a:lum bright="-12000"/>
                              <a:extLst>
                                <a:ext uri="{28A0092B-C50C-407E-A947-70E740481C1C}">
                                  <a14:useLocalDpi xmlns:a14="http://schemas.microsoft.com/office/drawing/2010/main" val="0"/>
                                </a:ext>
                              </a:extLst>
                            </a:blip>
                            <a:srcRect t="49153" b="6367"/>
                            <a:stretch>
                              <a:fillRect/>
                            </a:stretch>
                          </p:blipFill>
                          <p:spPr bwMode="auto">
                            <a:xfrm>
                              <a:off x="2903" y="2840"/>
                              <a:ext cx="2608" cy="136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072" name="Text Box 27"/>
                <p:cNvSpPr txBox="1">
                  <a:spLocks noChangeArrowheads="1"/>
                </p:cNvSpPr>
                <p:nvPr/>
              </p:nvSpPr>
              <p:spPr bwMode="auto">
                <a:xfrm>
                  <a:off x="4740" y="2704"/>
                  <a:ext cx="318"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000" b="1" baseline="0">
                      <a:solidFill>
                        <a:srgbClr val="F42B0A"/>
                      </a:solidFill>
                    </a:rPr>
                    <a:t>H</a:t>
                  </a:r>
                </a:p>
              </p:txBody>
            </p:sp>
            <p:sp>
              <p:nvSpPr>
                <p:cNvPr id="2073" name="Text Box 28"/>
                <p:cNvSpPr txBox="1">
                  <a:spLocks noChangeArrowheads="1"/>
                </p:cNvSpPr>
                <p:nvPr/>
              </p:nvSpPr>
              <p:spPr bwMode="auto">
                <a:xfrm>
                  <a:off x="4150" y="3838"/>
                  <a:ext cx="318"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000" b="1" baseline="0">
                      <a:solidFill>
                        <a:srgbClr val="F42B0A"/>
                      </a:solidFill>
                    </a:rPr>
                    <a:t>H</a:t>
                  </a:r>
                </a:p>
              </p:txBody>
            </p:sp>
            <p:sp>
              <p:nvSpPr>
                <p:cNvPr id="2074" name="Line 29"/>
                <p:cNvSpPr>
                  <a:spLocks noChangeShapeType="1"/>
                </p:cNvSpPr>
                <p:nvPr/>
              </p:nvSpPr>
              <p:spPr bwMode="auto">
                <a:xfrm flipH="1">
                  <a:off x="4332" y="3521"/>
                  <a:ext cx="181" cy="136"/>
                </a:xfrm>
                <a:prstGeom prst="line">
                  <a:avLst/>
                </a:prstGeom>
                <a:noFill/>
                <a:ln w="120650">
                  <a:solidFill>
                    <a:srgbClr val="DDDDDD"/>
                  </a:solidFill>
                  <a:round/>
                  <a:headEnd/>
                  <a:tailEnd/>
                </a:ln>
                <a:extLst>
                  <a:ext uri="{909E8E84-426E-40DD-AFC4-6F175D3DCCD1}">
                    <a14:hiddenFill xmlns:a14="http://schemas.microsoft.com/office/drawing/2010/main">
                      <a:noFill/>
                    </a14:hiddenFill>
                  </a:ext>
                </a:extLst>
              </p:spPr>
              <p:txBody>
                <a:bodyPr/>
                <a:lstStyle/>
                <a:p>
                  <a:endParaRPr lang="es-AR"/>
                </a:p>
              </p:txBody>
            </p:sp>
          </p:grpSp>
          <p:sp>
            <p:nvSpPr>
              <p:cNvPr id="2071" name="Line 30"/>
              <p:cNvSpPr>
                <a:spLocks noChangeShapeType="1"/>
              </p:cNvSpPr>
              <p:nvPr/>
            </p:nvSpPr>
            <p:spPr bwMode="auto">
              <a:xfrm>
                <a:off x="4513" y="3249"/>
                <a:ext cx="0" cy="27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s-AR"/>
              </a:p>
            </p:txBody>
          </p:sp>
        </p:grpSp>
        <p:sp>
          <p:nvSpPr>
            <p:cNvPr id="2069" name="Line 31"/>
            <p:cNvSpPr>
              <a:spLocks noChangeShapeType="1"/>
            </p:cNvSpPr>
            <p:nvPr/>
          </p:nvSpPr>
          <p:spPr bwMode="auto">
            <a:xfrm flipH="1">
              <a:off x="4604" y="3113"/>
              <a:ext cx="226" cy="136"/>
            </a:xfrm>
            <a:prstGeom prst="line">
              <a:avLst/>
            </a:prstGeom>
            <a:noFill/>
            <a:ln w="73025">
              <a:solidFill>
                <a:srgbClr val="DDDDDD"/>
              </a:solidFill>
              <a:round/>
              <a:headEnd/>
              <a:tailEnd/>
            </a:ln>
            <a:extLst>
              <a:ext uri="{909E8E84-426E-40DD-AFC4-6F175D3DCCD1}">
                <a14:hiddenFill xmlns:a14="http://schemas.microsoft.com/office/drawing/2010/main">
                  <a:noFill/>
                </a14:hiddenFill>
              </a:ext>
            </a:extLst>
          </p:spPr>
          <p:txBody>
            <a:bodyPr/>
            <a:lstStyle/>
            <a:p>
              <a:endParaRPr lang="es-AR"/>
            </a:p>
          </p:txBody>
        </p:sp>
      </p:grpSp>
      <p:sp>
        <p:nvSpPr>
          <p:cNvPr id="2061" name="Line 32"/>
          <p:cNvSpPr>
            <a:spLocks noChangeShapeType="1"/>
          </p:cNvSpPr>
          <p:nvPr/>
        </p:nvSpPr>
        <p:spPr bwMode="auto">
          <a:xfrm>
            <a:off x="3851275" y="3789363"/>
            <a:ext cx="1081088"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AR"/>
          </a:p>
        </p:txBody>
      </p:sp>
      <p:sp>
        <p:nvSpPr>
          <p:cNvPr id="2062" name="Line 33"/>
          <p:cNvSpPr>
            <a:spLocks noChangeShapeType="1"/>
          </p:cNvSpPr>
          <p:nvPr/>
        </p:nvSpPr>
        <p:spPr bwMode="auto">
          <a:xfrm>
            <a:off x="5651500" y="4005263"/>
            <a:ext cx="0" cy="6477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AR"/>
          </a:p>
        </p:txBody>
      </p:sp>
      <p:sp>
        <p:nvSpPr>
          <p:cNvPr id="2063" name="Text Box 34"/>
          <p:cNvSpPr txBox="1">
            <a:spLocks noChangeArrowheads="1"/>
          </p:cNvSpPr>
          <p:nvPr/>
        </p:nvSpPr>
        <p:spPr bwMode="auto">
          <a:xfrm>
            <a:off x="5580063" y="4005263"/>
            <a:ext cx="10795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000" b="1" baseline="0">
                <a:solidFill>
                  <a:schemeClr val="accent2"/>
                </a:solidFill>
              </a:rPr>
              <a:t>e</a:t>
            </a:r>
            <a:r>
              <a:rPr lang="es-ES" altLang="es-AR" sz="2000" b="1" baseline="30000">
                <a:solidFill>
                  <a:schemeClr val="accent2"/>
                </a:solidFill>
              </a:rPr>
              <a:t>-  </a:t>
            </a:r>
            <a:r>
              <a:rPr lang="es-ES" altLang="es-AR" sz="2000" b="1" baseline="0">
                <a:solidFill>
                  <a:schemeClr val="accent2"/>
                </a:solidFill>
              </a:rPr>
              <a:t>+ H</a:t>
            </a:r>
            <a:r>
              <a:rPr lang="es-ES" altLang="es-AR" sz="2000" b="1" baseline="30000">
                <a:solidFill>
                  <a:schemeClr val="accent2"/>
                </a:solidFill>
              </a:rPr>
              <a:t>+</a:t>
            </a:r>
            <a:endParaRPr lang="es-ES" altLang="es-AR" sz="2000" b="1" baseline="0">
              <a:solidFill>
                <a:schemeClr val="accent2"/>
              </a:solidFill>
            </a:endParaRPr>
          </a:p>
        </p:txBody>
      </p:sp>
      <p:grpSp>
        <p:nvGrpSpPr>
          <p:cNvPr id="2064" name="Group 35"/>
          <p:cNvGrpSpPr>
            <a:grpSpLocks/>
          </p:cNvGrpSpPr>
          <p:nvPr/>
        </p:nvGrpSpPr>
        <p:grpSpPr bwMode="auto">
          <a:xfrm>
            <a:off x="468313" y="2205038"/>
            <a:ext cx="3671887" cy="2770187"/>
            <a:chOff x="295" y="1389"/>
            <a:chExt cx="2313" cy="1745"/>
          </a:xfrm>
        </p:grpSpPr>
        <p:graphicFrame>
          <p:nvGraphicFramePr>
            <p:cNvPr id="2050" name="Object 36"/>
            <p:cNvGraphicFramePr>
              <a:graphicFrameLocks noChangeAspect="1"/>
            </p:cNvGraphicFramePr>
            <p:nvPr/>
          </p:nvGraphicFramePr>
          <p:xfrm>
            <a:off x="295" y="1616"/>
            <a:ext cx="2313" cy="1094"/>
          </p:xfrm>
          <a:graphic>
            <a:graphicData uri="http://schemas.openxmlformats.org/presentationml/2006/ole">
              <mc:AlternateContent xmlns:mc="http://schemas.openxmlformats.org/markup-compatibility/2006">
                <mc:Choice xmlns:v="urn:schemas-microsoft-com:vml" Requires="v">
                  <p:oleObj spid="_x0000_s2262" name="Fotografía de Photo Editor" r:id="rId6" imgW="2933333" imgH="3495238" progId="MSPhotoEd.3">
                    <p:embed/>
                  </p:oleObj>
                </mc:Choice>
                <mc:Fallback>
                  <p:oleObj name="Fotografía de Photo Editor" r:id="rId6" imgW="2933333" imgH="3495238" progId="MSPhotoEd.3">
                    <p:embed/>
                    <p:pic>
                      <p:nvPicPr>
                        <p:cNvPr id="0" name=""/>
                        <p:cNvPicPr>
                          <a:picLocks noChangeAspect="1" noChangeArrowheads="1"/>
                        </p:cNvPicPr>
                        <p:nvPr/>
                      </p:nvPicPr>
                      <p:blipFill>
                        <a:blip r:embed="rId4">
                          <a:lum bright="-12000"/>
                          <a:extLst>
                            <a:ext uri="{28A0092B-C50C-407E-A947-70E740481C1C}">
                              <a14:useLocalDpi xmlns:a14="http://schemas.microsoft.com/office/drawing/2010/main" val="0"/>
                            </a:ext>
                          </a:extLst>
                        </a:blip>
                        <a:srcRect t="49153" b="6367"/>
                        <a:stretch>
                          <a:fillRect/>
                        </a:stretch>
                      </p:blipFill>
                      <p:spPr bwMode="auto">
                        <a:xfrm>
                          <a:off x="295" y="1616"/>
                          <a:ext cx="2313" cy="109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066" name="Text Box 37"/>
            <p:cNvSpPr txBox="1">
              <a:spLocks noChangeArrowheads="1"/>
            </p:cNvSpPr>
            <p:nvPr/>
          </p:nvSpPr>
          <p:spPr bwMode="auto">
            <a:xfrm>
              <a:off x="567" y="2840"/>
              <a:ext cx="1723" cy="294"/>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400" baseline="0"/>
                <a:t>Anillo isoaloxacina</a:t>
              </a:r>
            </a:p>
          </p:txBody>
        </p:sp>
        <p:sp>
          <p:nvSpPr>
            <p:cNvPr id="2067" name="Text Box 38"/>
            <p:cNvSpPr txBox="1">
              <a:spLocks noChangeArrowheads="1"/>
            </p:cNvSpPr>
            <p:nvPr/>
          </p:nvSpPr>
          <p:spPr bwMode="auto">
            <a:xfrm>
              <a:off x="1429" y="1389"/>
              <a:ext cx="317"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000" b="1" baseline="0"/>
                <a:t>R</a:t>
              </a:r>
            </a:p>
          </p:txBody>
        </p:sp>
      </p:grpSp>
      <p:sp>
        <p:nvSpPr>
          <p:cNvPr id="2065" name="Text Box 39"/>
          <p:cNvSpPr txBox="1">
            <a:spLocks noChangeArrowheads="1"/>
          </p:cNvSpPr>
          <p:nvPr/>
        </p:nvSpPr>
        <p:spPr bwMode="auto">
          <a:xfrm>
            <a:off x="3851275" y="3860800"/>
            <a:ext cx="1081088" cy="3968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000" b="1" baseline="0">
                <a:solidFill>
                  <a:schemeClr val="accent2"/>
                </a:solidFill>
              </a:rPr>
              <a:t>e</a:t>
            </a:r>
            <a:r>
              <a:rPr lang="es-ES" altLang="es-AR" sz="2000" b="1" baseline="30000">
                <a:solidFill>
                  <a:schemeClr val="accent2"/>
                </a:solidFill>
              </a:rPr>
              <a:t>- </a:t>
            </a:r>
            <a:r>
              <a:rPr lang="es-ES" altLang="es-AR" sz="2000" b="1" baseline="0">
                <a:solidFill>
                  <a:schemeClr val="accent2"/>
                </a:solidFill>
              </a:rPr>
              <a:t>+ H</a:t>
            </a:r>
            <a:r>
              <a:rPr lang="es-ES" altLang="es-AR" sz="2000" b="1" baseline="30000">
                <a:solidFill>
                  <a:schemeClr val="accent2"/>
                </a:solidFill>
              </a:rPr>
              <a:t>+</a:t>
            </a:r>
            <a:endParaRPr lang="es-ES" altLang="es-AR" sz="2000" b="1" baseline="0">
              <a:solidFill>
                <a:schemeClr val="accent2"/>
              </a:solidFill>
            </a:endParaRPr>
          </a:p>
        </p:txBody>
      </p:sp>
    </p:spTree>
    <p:extLst>
      <p:ext uri="{BB962C8B-B14F-4D97-AF65-F5344CB8AC3E}">
        <p14:creationId xmlns:p14="http://schemas.microsoft.com/office/powerpoint/2010/main" val="33317012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Imagen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692150"/>
            <a:ext cx="7850188" cy="5888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Rectángulo"/>
          <p:cNvSpPr/>
          <p:nvPr/>
        </p:nvSpPr>
        <p:spPr>
          <a:xfrm>
            <a:off x="611188" y="620713"/>
            <a:ext cx="7921625" cy="151288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MX" sz="2400" b="1" dirty="0">
                <a:solidFill>
                  <a:prstClr val="black"/>
                </a:solidFill>
                <a:latin typeface="Arial Rounded MT Bold" pitchFamily="34" charset="0"/>
              </a:rPr>
              <a:t>Flujo de electrones en las oxido-reducciones biológicas</a:t>
            </a:r>
            <a:endParaRPr lang="es-AR" sz="2400" b="1" dirty="0">
              <a:solidFill>
                <a:prstClr val="black"/>
              </a:solidFill>
              <a:latin typeface="Arial Rounded MT Bold" pitchFamily="34" charset="0"/>
            </a:endParaRPr>
          </a:p>
        </p:txBody>
      </p:sp>
      <p:pic>
        <p:nvPicPr>
          <p:cNvPr id="27652"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7700" y="2133600"/>
            <a:ext cx="7812088" cy="4483100"/>
          </a:xfrm>
          <a:prstGeom prst="rect">
            <a:avLst/>
          </a:prstGeom>
          <a:noFill/>
          <a:ln w="57150">
            <a:solidFill>
              <a:srgbClr val="800080"/>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6608460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1 Rectángulo"/>
          <p:cNvSpPr>
            <a:spLocks noChangeArrowheads="1"/>
          </p:cNvSpPr>
          <p:nvPr/>
        </p:nvSpPr>
        <p:spPr bwMode="auto">
          <a:xfrm>
            <a:off x="2700338" y="549275"/>
            <a:ext cx="3581400" cy="5222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s-AR" altLang="es-AR" sz="2800" b="1">
                <a:solidFill>
                  <a:srgbClr val="000000"/>
                </a:solidFill>
                <a:latin typeface="Arial Rounded MT Bold" pitchFamily="34" charset="0"/>
              </a:rPr>
              <a:t>LA MITOCONDRIA </a:t>
            </a:r>
          </a:p>
        </p:txBody>
      </p:sp>
      <p:sp>
        <p:nvSpPr>
          <p:cNvPr id="3075" name="2 Rectángulo"/>
          <p:cNvSpPr>
            <a:spLocks noChangeArrowheads="1"/>
          </p:cNvSpPr>
          <p:nvPr/>
        </p:nvSpPr>
        <p:spPr bwMode="auto">
          <a:xfrm>
            <a:off x="827088" y="1557338"/>
            <a:ext cx="7632700" cy="507841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lnSpc>
                <a:spcPct val="150000"/>
              </a:lnSpc>
            </a:pPr>
            <a:r>
              <a:rPr lang="es-AR" altLang="es-AR" sz="2400" b="1" u="sng">
                <a:solidFill>
                  <a:srgbClr val="000000"/>
                </a:solidFill>
                <a:latin typeface="Arial Rounded MT Bold" pitchFamily="34" charset="0"/>
              </a:rPr>
              <a:t>FÁBRICA DE ENERGÍA CELULAR</a:t>
            </a:r>
            <a:br>
              <a:rPr lang="es-AR" altLang="es-AR" sz="2400" b="1" u="sng">
                <a:solidFill>
                  <a:srgbClr val="000000"/>
                </a:solidFill>
                <a:latin typeface="Arial Rounded MT Bold" pitchFamily="34" charset="0"/>
              </a:rPr>
            </a:br>
            <a:r>
              <a:rPr lang="es-AR" altLang="es-AR" sz="2400" b="1" i="1" u="sng">
                <a:solidFill>
                  <a:srgbClr val="000000"/>
                </a:solidFill>
                <a:latin typeface="Arial Rounded MT Bold" pitchFamily="34" charset="0"/>
              </a:rPr>
              <a:t/>
            </a:r>
            <a:br>
              <a:rPr lang="es-AR" altLang="es-AR" sz="2400" b="1" i="1" u="sng">
                <a:solidFill>
                  <a:srgbClr val="000000"/>
                </a:solidFill>
                <a:latin typeface="Arial Rounded MT Bold" pitchFamily="34" charset="0"/>
              </a:rPr>
            </a:br>
            <a:r>
              <a:rPr lang="es-AR" altLang="es-AR" sz="2400" b="1">
                <a:solidFill>
                  <a:srgbClr val="000000"/>
                </a:solidFill>
                <a:latin typeface="Arial Rounded MT Bold" pitchFamily="34" charset="0"/>
              </a:rPr>
              <a:t/>
            </a:r>
            <a:br>
              <a:rPr lang="es-AR" altLang="es-AR" sz="2400" b="1">
                <a:solidFill>
                  <a:srgbClr val="000000"/>
                </a:solidFill>
                <a:latin typeface="Arial Rounded MT Bold" pitchFamily="34" charset="0"/>
              </a:rPr>
            </a:br>
            <a:r>
              <a:rPr lang="es-AR" altLang="es-AR" sz="2400" b="1">
                <a:solidFill>
                  <a:srgbClr val="000000"/>
                </a:solidFill>
                <a:latin typeface="Arial Rounded MT Bold" pitchFamily="34" charset="0"/>
              </a:rPr>
              <a:t>ES EL SITIO DONDE TIENEN LUGAR </a:t>
            </a:r>
          </a:p>
          <a:p>
            <a:pPr algn="ctr" eaLnBrk="1" hangingPunct="1">
              <a:lnSpc>
                <a:spcPct val="150000"/>
              </a:lnSpc>
            </a:pPr>
            <a:r>
              <a:rPr lang="es-AR" altLang="es-AR" sz="2400" b="1">
                <a:solidFill>
                  <a:srgbClr val="000000"/>
                </a:solidFill>
                <a:latin typeface="Arial Rounded MT Bold" pitchFamily="34" charset="0"/>
              </a:rPr>
              <a:t/>
            </a:r>
            <a:br>
              <a:rPr lang="es-AR" altLang="es-AR" sz="2400" b="1">
                <a:solidFill>
                  <a:srgbClr val="000000"/>
                </a:solidFill>
                <a:latin typeface="Arial Rounded MT Bold" pitchFamily="34" charset="0"/>
              </a:rPr>
            </a:br>
            <a:endParaRPr lang="es-AR" altLang="es-AR" sz="2400" b="1">
              <a:solidFill>
                <a:srgbClr val="000000"/>
              </a:solidFill>
              <a:latin typeface="Arial Rounded MT Bold" pitchFamily="34" charset="0"/>
            </a:endParaRPr>
          </a:p>
          <a:p>
            <a:pPr algn="ctr" eaLnBrk="1" hangingPunct="1">
              <a:lnSpc>
                <a:spcPct val="150000"/>
              </a:lnSpc>
            </a:pPr>
            <a:r>
              <a:rPr lang="es-AR" altLang="es-AR" sz="2400" b="1">
                <a:solidFill>
                  <a:srgbClr val="000000"/>
                </a:solidFill>
                <a:latin typeface="Arial Rounded MT Bold" pitchFamily="34" charset="0"/>
              </a:rPr>
              <a:t>EL TRANSPORTE ELECTRÓNICO Y </a:t>
            </a:r>
            <a:br>
              <a:rPr lang="es-AR" altLang="es-AR" sz="2400" b="1">
                <a:solidFill>
                  <a:srgbClr val="000000"/>
                </a:solidFill>
                <a:latin typeface="Arial Rounded MT Bold" pitchFamily="34" charset="0"/>
              </a:rPr>
            </a:br>
            <a:r>
              <a:rPr lang="es-AR" altLang="es-AR" sz="2400" b="1">
                <a:solidFill>
                  <a:srgbClr val="000000"/>
                </a:solidFill>
                <a:latin typeface="Arial Rounded MT Bold" pitchFamily="34" charset="0"/>
              </a:rPr>
              <a:t>LA FOSFORILACIÓN OXIDATIVA </a:t>
            </a:r>
            <a:r>
              <a:rPr lang="es-AR" altLang="es-AR" sz="2400">
                <a:solidFill>
                  <a:srgbClr val="000000"/>
                </a:solidFill>
                <a:latin typeface="Arial Rounded MT Bold" pitchFamily="34" charset="0"/>
              </a:rPr>
              <a:t/>
            </a:r>
            <a:br>
              <a:rPr lang="es-AR" altLang="es-AR" sz="2400">
                <a:solidFill>
                  <a:srgbClr val="000000"/>
                </a:solidFill>
                <a:latin typeface="Arial Rounded MT Bold" pitchFamily="34" charset="0"/>
              </a:rPr>
            </a:br>
            <a:endParaRPr lang="es-AR" altLang="es-AR" sz="2400">
              <a:solidFill>
                <a:srgbClr val="000000"/>
              </a:solidFill>
              <a:latin typeface="Arial Rounded MT Bold" pitchFamily="34" charset="0"/>
            </a:endParaRPr>
          </a:p>
        </p:txBody>
      </p:sp>
      <p:sp>
        <p:nvSpPr>
          <p:cNvPr id="4" name="3 Flecha abajo"/>
          <p:cNvSpPr/>
          <p:nvPr/>
        </p:nvSpPr>
        <p:spPr>
          <a:xfrm>
            <a:off x="4491038" y="4005263"/>
            <a:ext cx="484187" cy="792162"/>
          </a:xfrm>
          <a:prstGeom prst="downArrow">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AR">
              <a:solidFill>
                <a:prstClr val="white"/>
              </a:solidFill>
            </a:endParaRPr>
          </a:p>
        </p:txBody>
      </p:sp>
    </p:spTree>
    <p:extLst>
      <p:ext uri="{BB962C8B-B14F-4D97-AF65-F5344CB8AC3E}">
        <p14:creationId xmlns:p14="http://schemas.microsoft.com/office/powerpoint/2010/main" val="361797946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320040"/>
            <a:ext cx="7067128" cy="732696"/>
          </a:xfrm>
        </p:spPr>
        <p:txBody>
          <a:bodyPr>
            <a:normAutofit fontScale="90000"/>
          </a:bodyPr>
          <a:lstStyle/>
          <a:p>
            <a:r>
              <a:rPr lang="es-AR" dirty="0" smtClean="0"/>
              <a:t>Estructura mitocondrial</a:t>
            </a:r>
            <a:endParaRPr lang="es-AR" dirty="0"/>
          </a:p>
        </p:txBody>
      </p:sp>
      <p:pic>
        <p:nvPicPr>
          <p:cNvPr id="1027" name="Picture 3" descr="C:\Users\ethel\Documents\bioqca medica\572px-Animal_mitochondrion_diagram_es_svg.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4282" y="1844824"/>
            <a:ext cx="6901868" cy="4464495"/>
          </a:xfrm>
          <a:prstGeom prst="rect">
            <a:avLst/>
          </a:prstGeom>
          <a:noFill/>
          <a:extLst>
            <a:ext uri="{909E8E84-426E-40DD-AFC4-6F175D3DCCD1}">
              <a14:hiddenFill xmlns:a14="http://schemas.microsoft.com/office/drawing/2010/main">
                <a:solidFill>
                  <a:srgbClr val="FFFFFF"/>
                </a:solidFill>
              </a14:hiddenFill>
            </a:ext>
          </a:extLst>
        </p:spPr>
      </p:pic>
      <p:cxnSp>
        <p:nvCxnSpPr>
          <p:cNvPr id="5" name="4 Conector recto de flecha"/>
          <p:cNvCxnSpPr/>
          <p:nvPr/>
        </p:nvCxnSpPr>
        <p:spPr>
          <a:xfrm flipV="1">
            <a:off x="7092280" y="5301208"/>
            <a:ext cx="360040" cy="72008"/>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6" name="5 CuadroTexto"/>
          <p:cNvSpPr txBox="1"/>
          <p:nvPr/>
        </p:nvSpPr>
        <p:spPr>
          <a:xfrm>
            <a:off x="7296150" y="5013176"/>
            <a:ext cx="2028378" cy="830997"/>
          </a:xfrm>
          <a:prstGeom prst="rect">
            <a:avLst/>
          </a:prstGeom>
          <a:noFill/>
        </p:spPr>
        <p:txBody>
          <a:bodyPr wrap="square" rtlCol="0">
            <a:spAutoFit/>
          </a:bodyPr>
          <a:lstStyle/>
          <a:p>
            <a:r>
              <a:rPr lang="es-AR" sz="1600" dirty="0" smtClean="0">
                <a:solidFill>
                  <a:srgbClr val="FF0000"/>
                </a:solidFill>
              </a:rPr>
              <a:t>impermeable para la mayoría de los compuestos</a:t>
            </a:r>
            <a:endParaRPr lang="es-AR" sz="1600" dirty="0">
              <a:solidFill>
                <a:srgbClr val="FF0000"/>
              </a:solidFill>
            </a:endParaRPr>
          </a:p>
        </p:txBody>
      </p:sp>
      <p:sp>
        <p:nvSpPr>
          <p:cNvPr id="7" name="6 Rectángulo"/>
          <p:cNvSpPr/>
          <p:nvPr/>
        </p:nvSpPr>
        <p:spPr>
          <a:xfrm>
            <a:off x="5580112" y="5220924"/>
            <a:ext cx="1512168" cy="20774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Tree>
    <p:extLst>
      <p:ext uri="{BB962C8B-B14F-4D97-AF65-F5344CB8AC3E}">
        <p14:creationId xmlns:p14="http://schemas.microsoft.com/office/powerpoint/2010/main" val="131471955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Imagen 2" descr="C:\Users\Fanny\Documents\concurso titular 2009\Imagen 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0675" y="549275"/>
            <a:ext cx="8610600" cy="583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0846437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21" name="Rectangle 9"/>
          <p:cNvSpPr>
            <a:spLocks noGrp="1" noChangeArrowheads="1"/>
          </p:cNvSpPr>
          <p:nvPr>
            <p:ph type="title"/>
          </p:nvPr>
        </p:nvSpPr>
        <p:spPr>
          <a:solidFill>
            <a:srgbClr val="FBFDA1"/>
          </a:solidFill>
          <a:ln>
            <a:solidFill>
              <a:schemeClr val="tx1"/>
            </a:solidFill>
            <a:miter lim="800000"/>
            <a:headEnd/>
            <a:tailEnd/>
          </a:ln>
        </p:spPr>
        <p:txBody>
          <a:bodyPr>
            <a:normAutofit fontScale="90000"/>
          </a:bodyPr>
          <a:lstStyle/>
          <a:p>
            <a:pPr eaLnBrk="1" hangingPunct="1"/>
            <a:r>
              <a:rPr lang="es-ES" altLang="es-AR" sz="4000" smtClean="0"/>
              <a:t>Destino de los equivalentes de reducción</a:t>
            </a:r>
          </a:p>
        </p:txBody>
      </p:sp>
      <p:grpSp>
        <p:nvGrpSpPr>
          <p:cNvPr id="2" name="Group 21"/>
          <p:cNvGrpSpPr>
            <a:grpSpLocks/>
          </p:cNvGrpSpPr>
          <p:nvPr/>
        </p:nvGrpSpPr>
        <p:grpSpPr bwMode="auto">
          <a:xfrm>
            <a:off x="3924300" y="1700213"/>
            <a:ext cx="4572000" cy="4238625"/>
            <a:chOff x="2472" y="1071"/>
            <a:chExt cx="2880" cy="2670"/>
          </a:xfrm>
        </p:grpSpPr>
        <p:pic>
          <p:nvPicPr>
            <p:cNvPr id="13325" name="Picture 8" descr="fi15p2"/>
            <p:cNvPicPr>
              <a:picLocks noChangeAspect="1" noChangeArrowheads="1"/>
            </p:cNvPicPr>
            <p:nvPr/>
          </p:nvPicPr>
          <p:blipFill>
            <a:blip r:embed="rId2">
              <a:lum bright="-36000" contrast="36000"/>
              <a:extLst>
                <a:ext uri="{28A0092B-C50C-407E-A947-70E740481C1C}">
                  <a14:useLocalDpi xmlns:a14="http://schemas.microsoft.com/office/drawing/2010/main" val="0"/>
                </a:ext>
              </a:extLst>
            </a:blip>
            <a:srcRect t="38608"/>
            <a:stretch>
              <a:fillRect/>
            </a:stretch>
          </p:blipFill>
          <p:spPr bwMode="auto">
            <a:xfrm>
              <a:off x="2472" y="1071"/>
              <a:ext cx="2880" cy="26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26" name="Text Box 18"/>
            <p:cNvSpPr txBox="1">
              <a:spLocks noChangeArrowheads="1"/>
            </p:cNvSpPr>
            <p:nvPr/>
          </p:nvSpPr>
          <p:spPr bwMode="auto">
            <a:xfrm>
              <a:off x="4014" y="2069"/>
              <a:ext cx="545" cy="319"/>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lnSpc>
                  <a:spcPct val="60000"/>
                </a:lnSpc>
                <a:spcBef>
                  <a:spcPct val="50000"/>
                </a:spcBef>
              </a:pPr>
              <a:r>
                <a:rPr lang="es-ES" altLang="es-AR" sz="1600" b="1" baseline="0"/>
                <a:t>C. de</a:t>
              </a:r>
            </a:p>
            <a:p>
              <a:pPr eaLnBrk="1" hangingPunct="1">
                <a:lnSpc>
                  <a:spcPct val="60000"/>
                </a:lnSpc>
                <a:spcBef>
                  <a:spcPct val="50000"/>
                </a:spcBef>
              </a:pPr>
              <a:r>
                <a:rPr lang="es-ES" altLang="es-AR" sz="1600" b="1" baseline="0"/>
                <a:t> Krebs</a:t>
              </a:r>
            </a:p>
          </p:txBody>
        </p:sp>
      </p:grpSp>
      <p:grpSp>
        <p:nvGrpSpPr>
          <p:cNvPr id="3" name="Group 22"/>
          <p:cNvGrpSpPr>
            <a:grpSpLocks/>
          </p:cNvGrpSpPr>
          <p:nvPr/>
        </p:nvGrpSpPr>
        <p:grpSpPr bwMode="auto">
          <a:xfrm>
            <a:off x="0" y="2060575"/>
            <a:ext cx="5148263" cy="3556000"/>
            <a:chOff x="0" y="1253"/>
            <a:chExt cx="3243" cy="2240"/>
          </a:xfrm>
        </p:grpSpPr>
        <p:grpSp>
          <p:nvGrpSpPr>
            <p:cNvPr id="13317" name="Group 20"/>
            <p:cNvGrpSpPr>
              <a:grpSpLocks/>
            </p:cNvGrpSpPr>
            <p:nvPr/>
          </p:nvGrpSpPr>
          <p:grpSpPr bwMode="auto">
            <a:xfrm>
              <a:off x="0" y="1253"/>
              <a:ext cx="3243" cy="2240"/>
              <a:chOff x="46" y="1253"/>
              <a:chExt cx="3243" cy="2240"/>
            </a:xfrm>
          </p:grpSpPr>
          <p:pic>
            <p:nvPicPr>
              <p:cNvPr id="13319" name="Picture 5" descr="fi15p2"/>
              <p:cNvPicPr>
                <a:picLocks noChangeAspect="1" noChangeArrowheads="1"/>
              </p:cNvPicPr>
              <p:nvPr/>
            </p:nvPicPr>
            <p:blipFill>
              <a:blip r:embed="rId2">
                <a:lum bright="-18000" contrast="30000"/>
                <a:extLst>
                  <a:ext uri="{28A0092B-C50C-407E-A947-70E740481C1C}">
                    <a14:useLocalDpi xmlns:a14="http://schemas.microsoft.com/office/drawing/2010/main" val="0"/>
                  </a:ext>
                </a:extLst>
              </a:blip>
              <a:srcRect r="35266" b="60960"/>
              <a:stretch>
                <a:fillRect/>
              </a:stretch>
            </p:blipFill>
            <p:spPr bwMode="auto">
              <a:xfrm>
                <a:off x="385" y="1344"/>
                <a:ext cx="2359" cy="21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20" name="Text Box 11"/>
              <p:cNvSpPr txBox="1">
                <a:spLocks noChangeArrowheads="1"/>
              </p:cNvSpPr>
              <p:nvPr/>
            </p:nvSpPr>
            <p:spPr bwMode="auto">
              <a:xfrm>
                <a:off x="884" y="1434"/>
                <a:ext cx="1225" cy="23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baseline="0"/>
                  <a:t>Memb.interna</a:t>
                </a:r>
              </a:p>
            </p:txBody>
          </p:sp>
          <p:sp>
            <p:nvSpPr>
              <p:cNvPr id="4" name="Text Box 13"/>
              <p:cNvSpPr txBox="1">
                <a:spLocks noChangeArrowheads="1"/>
              </p:cNvSpPr>
              <p:nvPr/>
            </p:nvSpPr>
            <p:spPr bwMode="auto">
              <a:xfrm>
                <a:off x="1837" y="3067"/>
                <a:ext cx="1452" cy="23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baseline="0"/>
                  <a:t>Espacio intermemb.</a:t>
                </a:r>
              </a:p>
            </p:txBody>
          </p:sp>
          <p:sp>
            <p:nvSpPr>
              <p:cNvPr id="13322" name="Text Box 14"/>
              <p:cNvSpPr txBox="1">
                <a:spLocks noChangeArrowheads="1"/>
              </p:cNvSpPr>
              <p:nvPr/>
            </p:nvSpPr>
            <p:spPr bwMode="auto">
              <a:xfrm>
                <a:off x="1973" y="2750"/>
                <a:ext cx="1043" cy="23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baseline="0"/>
                  <a:t>Memb.interna</a:t>
                </a:r>
              </a:p>
            </p:txBody>
          </p:sp>
          <p:sp>
            <p:nvSpPr>
              <p:cNvPr id="13323" name="Text Box 15"/>
              <p:cNvSpPr txBox="1">
                <a:spLocks noChangeArrowheads="1"/>
              </p:cNvSpPr>
              <p:nvPr/>
            </p:nvSpPr>
            <p:spPr bwMode="auto">
              <a:xfrm>
                <a:off x="249" y="1253"/>
                <a:ext cx="1225" cy="23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baseline="0"/>
                  <a:t>Memb.externa</a:t>
                </a:r>
              </a:p>
            </p:txBody>
          </p:sp>
          <p:sp>
            <p:nvSpPr>
              <p:cNvPr id="13324" name="Text Box 16"/>
              <p:cNvSpPr txBox="1">
                <a:spLocks noChangeArrowheads="1"/>
              </p:cNvSpPr>
              <p:nvPr/>
            </p:nvSpPr>
            <p:spPr bwMode="auto">
              <a:xfrm>
                <a:off x="46" y="2976"/>
                <a:ext cx="657" cy="49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baseline="0"/>
                  <a:t>Crestas </a:t>
                </a:r>
              </a:p>
              <a:p>
                <a:pPr eaLnBrk="1" hangingPunct="1">
                  <a:spcBef>
                    <a:spcPct val="50000"/>
                  </a:spcBef>
                </a:pPr>
                <a:r>
                  <a:rPr lang="es-ES" altLang="es-AR" baseline="0"/>
                  <a:t>mitoc.</a:t>
                </a:r>
              </a:p>
            </p:txBody>
          </p:sp>
        </p:grpSp>
        <p:sp>
          <p:nvSpPr>
            <p:cNvPr id="13318" name="Text Box 17"/>
            <p:cNvSpPr txBox="1">
              <a:spLocks noChangeArrowheads="1"/>
            </p:cNvSpPr>
            <p:nvPr/>
          </p:nvSpPr>
          <p:spPr bwMode="auto">
            <a:xfrm>
              <a:off x="1338" y="1938"/>
              <a:ext cx="590" cy="23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baseline="0"/>
                <a:t>Matriz</a:t>
              </a:r>
            </a:p>
          </p:txBody>
        </p:sp>
      </p:grpSp>
    </p:spTree>
    <p:extLst>
      <p:ext uri="{BB962C8B-B14F-4D97-AF65-F5344CB8AC3E}">
        <p14:creationId xmlns:p14="http://schemas.microsoft.com/office/powerpoint/2010/main" val="188399171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3321"/>
                                        </p:tgtEl>
                                        <p:attrNameLst>
                                          <p:attrName>style.visibility</p:attrName>
                                        </p:attrNameLst>
                                      </p:cBhvr>
                                      <p:to>
                                        <p:strVal val="visible"/>
                                      </p:to>
                                    </p:set>
                                    <p:animEffect transition="in" filter="box(in)">
                                      <p:cBhvr>
                                        <p:cTn id="7" dur="500"/>
                                        <p:tgtEl>
                                          <p:spTgt spid="13321"/>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checkerboard(across)">
                                      <p:cBhvr>
                                        <p:cTn id="12" dur="500"/>
                                        <p:tgtEl>
                                          <p:spTgt spid="3"/>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 presetClass="entr" presetSubtype="4" fill="hold" nodeType="click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500" fill="hold"/>
                                        <p:tgtEl>
                                          <p:spTgt spid="2"/>
                                        </p:tgtEl>
                                        <p:attrNameLst>
                                          <p:attrName>ppt_x</p:attrName>
                                        </p:attrNameLst>
                                      </p:cBhvr>
                                      <p:tavLst>
                                        <p:tav tm="0">
                                          <p:val>
                                            <p:strVal val="#ppt_x"/>
                                          </p:val>
                                        </p:tav>
                                        <p:tav tm="100000">
                                          <p:val>
                                            <p:strVal val="#ppt_x"/>
                                          </p:val>
                                        </p:tav>
                                      </p:tavLst>
                                    </p:anim>
                                    <p:anim calcmode="lin" valueType="num">
                                      <p:cBhvr additive="base">
                                        <p:cTn id="1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21"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AR" dirty="0" smtClean="0"/>
              <a:t>VIAS METABÓLICAS</a:t>
            </a:r>
            <a:endParaRPr lang="es-AR" dirty="0"/>
          </a:p>
        </p:txBody>
      </p:sp>
      <p:sp>
        <p:nvSpPr>
          <p:cNvPr id="3" name="2 Marcador de contenido"/>
          <p:cNvSpPr>
            <a:spLocks noGrp="1"/>
          </p:cNvSpPr>
          <p:nvPr>
            <p:ph idx="1"/>
          </p:nvPr>
        </p:nvSpPr>
        <p:spPr/>
        <p:txBody>
          <a:bodyPr>
            <a:normAutofit/>
          </a:bodyPr>
          <a:lstStyle/>
          <a:p>
            <a:r>
              <a:rPr lang="es-AR" dirty="0" smtClean="0"/>
              <a:t>Las transformaciones metabólicas se realizan a través de series de reacciones catalizadas por enzimas, ordenadas en una secuencia definida, llamadas </a:t>
            </a:r>
            <a:r>
              <a:rPr lang="es-AR" b="1" u="sng" dirty="0" smtClean="0"/>
              <a:t>VÍAS METABÓLICAS</a:t>
            </a:r>
            <a:r>
              <a:rPr lang="es-AR" dirty="0" smtClean="0"/>
              <a:t>.</a:t>
            </a:r>
          </a:p>
          <a:p>
            <a:r>
              <a:rPr lang="es-AR" dirty="0" smtClean="0"/>
              <a:t>Cada una de estas convierte un </a:t>
            </a:r>
            <a:r>
              <a:rPr lang="es-AR" b="1" dirty="0" smtClean="0"/>
              <a:t>precursor o sustrato inicial</a:t>
            </a:r>
            <a:r>
              <a:rPr lang="es-AR" dirty="0" smtClean="0"/>
              <a:t> en un </a:t>
            </a:r>
            <a:r>
              <a:rPr lang="es-AR" b="1" dirty="0" smtClean="0"/>
              <a:t>producto final</a:t>
            </a:r>
            <a:r>
              <a:rPr lang="es-AR" dirty="0" smtClean="0"/>
              <a:t>.</a:t>
            </a:r>
          </a:p>
          <a:p>
            <a:r>
              <a:rPr lang="es-AR" dirty="0" smtClean="0"/>
              <a:t>Cada uno de los productos intermedios se denominan </a:t>
            </a:r>
            <a:r>
              <a:rPr lang="es-AR" b="1" dirty="0" smtClean="0"/>
              <a:t>metabolitos</a:t>
            </a:r>
            <a:r>
              <a:rPr lang="es-AR" dirty="0" smtClean="0"/>
              <a:t>.</a:t>
            </a:r>
            <a:endParaRPr lang="es-AR" dirty="0"/>
          </a:p>
        </p:txBody>
      </p:sp>
    </p:spTree>
    <p:extLst>
      <p:ext uri="{BB962C8B-B14F-4D97-AF65-F5344CB8AC3E}">
        <p14:creationId xmlns:p14="http://schemas.microsoft.com/office/powerpoint/2010/main" val="282022681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p:cNvSpPr>
            <a:spLocks noGrp="1" noChangeArrowheads="1"/>
          </p:cNvSpPr>
          <p:nvPr>
            <p:ph type="title"/>
          </p:nvPr>
        </p:nvSpPr>
        <p:spPr>
          <a:xfrm>
            <a:off x="468313" y="333375"/>
            <a:ext cx="8229600" cy="1143000"/>
          </a:xfrm>
          <a:gradFill rotWithShape="1">
            <a:gsLst>
              <a:gs pos="0">
                <a:srgbClr val="717413"/>
              </a:gs>
              <a:gs pos="50000">
                <a:srgbClr val="F5FA28"/>
              </a:gs>
              <a:gs pos="100000">
                <a:srgbClr val="717413"/>
              </a:gs>
            </a:gsLst>
            <a:lin ang="5400000" scaled="1"/>
          </a:gradFill>
          <a:ln>
            <a:solidFill>
              <a:schemeClr val="tx1"/>
            </a:solidFill>
            <a:miter lim="800000"/>
            <a:headEnd/>
            <a:tailEnd/>
          </a:ln>
        </p:spPr>
        <p:txBody>
          <a:bodyPr/>
          <a:lstStyle/>
          <a:p>
            <a:pPr eaLnBrk="1" hangingPunct="1"/>
            <a:r>
              <a:rPr lang="es-ES" altLang="es-AR" sz="3200" b="1" smtClean="0"/>
              <a:t>CADENA DE TRANSPORTE ELECTRONICO</a:t>
            </a:r>
          </a:p>
        </p:txBody>
      </p:sp>
      <p:sp>
        <p:nvSpPr>
          <p:cNvPr id="101379" name="Rectangle 3"/>
          <p:cNvSpPr>
            <a:spLocks noGrp="1" noChangeArrowheads="1"/>
          </p:cNvSpPr>
          <p:nvPr>
            <p:ph idx="1"/>
          </p:nvPr>
        </p:nvSpPr>
        <p:spPr>
          <a:xfrm>
            <a:off x="468313" y="1844675"/>
            <a:ext cx="8229600" cy="4525963"/>
          </a:xfrm>
          <a:solidFill>
            <a:srgbClr val="DDDDDD"/>
          </a:solidFill>
        </p:spPr>
        <p:txBody>
          <a:bodyPr>
            <a:normAutofit fontScale="92500"/>
          </a:bodyPr>
          <a:lstStyle/>
          <a:p>
            <a:pPr eaLnBrk="1" hangingPunct="1"/>
            <a:r>
              <a:rPr lang="es-ES" altLang="es-AR" sz="2800" b="1" dirty="0" smtClean="0"/>
              <a:t>Los componentes de la cadena se encuentran en la membrana mitocondrial interna.</a:t>
            </a:r>
          </a:p>
          <a:p>
            <a:pPr eaLnBrk="1" hangingPunct="1"/>
            <a:r>
              <a:rPr lang="es-ES" altLang="es-AR" sz="2800" b="1" dirty="0" smtClean="0"/>
              <a:t>Reciben equivalentes de reducción de NADH Y FADH</a:t>
            </a:r>
            <a:r>
              <a:rPr lang="es-ES" altLang="es-AR" sz="2800" b="1" baseline="-25000" dirty="0" smtClean="0"/>
              <a:t>2</a:t>
            </a:r>
            <a:r>
              <a:rPr lang="es-ES" altLang="es-AR" sz="2800" b="1" dirty="0" smtClean="0"/>
              <a:t> producidos en la matriz.</a:t>
            </a:r>
          </a:p>
          <a:p>
            <a:pPr eaLnBrk="1" hangingPunct="1"/>
            <a:r>
              <a:rPr lang="es-ES" altLang="es-AR" sz="2800" b="1" dirty="0" smtClean="0"/>
              <a:t>Los componentes se encuentran ordenados en orden creciente de sus potenciales de reducción.</a:t>
            </a:r>
          </a:p>
          <a:p>
            <a:pPr eaLnBrk="1" hangingPunct="1"/>
            <a:r>
              <a:rPr lang="es-ES" altLang="es-AR" sz="2800" b="1" dirty="0" smtClean="0"/>
              <a:t>El aceptor final de electrones es el oxígeno.</a:t>
            </a:r>
          </a:p>
          <a:p>
            <a:r>
              <a:rPr lang="es-ES" sz="2800" b="1" dirty="0">
                <a:solidFill>
                  <a:prstClr val="black"/>
                </a:solidFill>
                <a:latin typeface="Calibri" panose="020F0502020204030204" pitchFamily="34" charset="0"/>
              </a:rPr>
              <a:t>La energía que se libera durante la transferencia electrónica está acoplada a varios procesos </a:t>
            </a:r>
            <a:r>
              <a:rPr lang="es-ES" sz="2800" b="1" dirty="0" err="1">
                <a:solidFill>
                  <a:prstClr val="black"/>
                </a:solidFill>
                <a:latin typeface="Calibri" panose="020F0502020204030204" pitchFamily="34" charset="0"/>
              </a:rPr>
              <a:t>endergónicos</a:t>
            </a:r>
            <a:r>
              <a:rPr lang="es-ES" sz="2800" b="1" dirty="0">
                <a:solidFill>
                  <a:prstClr val="black"/>
                </a:solidFill>
                <a:latin typeface="Calibri" panose="020F0502020204030204" pitchFamily="34" charset="0"/>
              </a:rPr>
              <a:t> entre los que se destaca la síntesis de ATP.</a:t>
            </a:r>
          </a:p>
          <a:p>
            <a:pPr eaLnBrk="1" hangingPunct="1"/>
            <a:endParaRPr lang="es-ES" altLang="es-AR" sz="2800" b="1" dirty="0" smtClean="0"/>
          </a:p>
        </p:txBody>
      </p:sp>
    </p:spTree>
    <p:extLst>
      <p:ext uri="{BB962C8B-B14F-4D97-AF65-F5344CB8AC3E}">
        <p14:creationId xmlns:p14="http://schemas.microsoft.com/office/powerpoint/2010/main" val="106113910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4"/>
          <p:cNvSpPr>
            <a:spLocks noGrp="1" noChangeArrowheads="1"/>
          </p:cNvSpPr>
          <p:nvPr>
            <p:ph type="title"/>
          </p:nvPr>
        </p:nvSpPr>
        <p:spPr>
          <a:xfrm>
            <a:off x="468313" y="260350"/>
            <a:ext cx="8229600" cy="1143000"/>
          </a:xfrm>
          <a:gradFill rotWithShape="1">
            <a:gsLst>
              <a:gs pos="0">
                <a:srgbClr val="717413"/>
              </a:gs>
              <a:gs pos="50000">
                <a:srgbClr val="F5FA28"/>
              </a:gs>
              <a:gs pos="100000">
                <a:srgbClr val="717413"/>
              </a:gs>
            </a:gsLst>
            <a:lin ang="5400000" scaled="1"/>
          </a:gradFill>
          <a:ln>
            <a:solidFill>
              <a:schemeClr val="tx1"/>
            </a:solidFill>
            <a:miter lim="800000"/>
            <a:headEnd/>
            <a:tailEnd/>
          </a:ln>
        </p:spPr>
        <p:txBody>
          <a:bodyPr/>
          <a:lstStyle/>
          <a:p>
            <a:pPr eaLnBrk="1" hangingPunct="1"/>
            <a:r>
              <a:rPr lang="es-ES" altLang="es-AR" sz="4000" smtClean="0"/>
              <a:t>Potenciales de reducción estándar</a:t>
            </a:r>
          </a:p>
        </p:txBody>
      </p:sp>
      <p:sp>
        <p:nvSpPr>
          <p:cNvPr id="15363" name="Rectangle 5" descr="Diagonal hacia arriba clara"/>
          <p:cNvSpPr>
            <a:spLocks noChangeArrowheads="1"/>
          </p:cNvSpPr>
          <p:nvPr/>
        </p:nvSpPr>
        <p:spPr bwMode="auto">
          <a:xfrm>
            <a:off x="0" y="1555750"/>
            <a:ext cx="9144000" cy="5113338"/>
          </a:xfrm>
          <a:prstGeom prst="rect">
            <a:avLst/>
          </a:prstGeom>
          <a:pattFill prst="ltUpDiag">
            <a:fgClr>
              <a:srgbClr val="FBFDA1"/>
            </a:fgClr>
            <a:bgClr>
              <a:srgbClr val="FFFFFF"/>
            </a:bgClr>
          </a:patt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s-ES" altLang="es-AR" b="1" baseline="0"/>
          </a:p>
          <a:p>
            <a:pPr eaLnBrk="1" hangingPunct="1"/>
            <a:r>
              <a:rPr lang="es-ES" altLang="es-AR" sz="2400" b="1" baseline="0"/>
              <a:t>     2 H</a:t>
            </a:r>
            <a:r>
              <a:rPr lang="es-ES" altLang="es-AR" sz="2400" b="1" baseline="30000"/>
              <a:t>+</a:t>
            </a:r>
            <a:r>
              <a:rPr lang="es-ES" altLang="es-AR" sz="2400" b="1" baseline="0"/>
              <a:t>  +  2 e</a:t>
            </a:r>
            <a:r>
              <a:rPr lang="es-ES" altLang="es-AR" sz="2400" b="1" baseline="30000"/>
              <a:t>-</a:t>
            </a:r>
            <a:r>
              <a:rPr lang="es-ES" altLang="es-AR" sz="2400" b="1" baseline="0"/>
              <a:t>  →  H</a:t>
            </a:r>
            <a:r>
              <a:rPr lang="es-ES" altLang="es-AR" sz="2400" b="1"/>
              <a:t>2</a:t>
            </a:r>
            <a:r>
              <a:rPr lang="es-ES" altLang="es-AR" sz="2400" b="1" baseline="0"/>
              <a:t>                                                      -0.42 V</a:t>
            </a:r>
          </a:p>
          <a:p>
            <a:pPr eaLnBrk="1" hangingPunct="1"/>
            <a:r>
              <a:rPr lang="es-ES" altLang="es-AR" sz="2400" b="1" baseline="0"/>
              <a:t>     </a:t>
            </a:r>
            <a:r>
              <a:rPr lang="es-ES" altLang="es-AR" sz="2400" b="1" baseline="0">
                <a:solidFill>
                  <a:srgbClr val="F42B0A"/>
                </a:solidFill>
              </a:rPr>
              <a:t>NAD</a:t>
            </a:r>
            <a:r>
              <a:rPr lang="es-ES" altLang="es-AR" sz="2400" b="1" baseline="30000">
                <a:solidFill>
                  <a:srgbClr val="F42B0A"/>
                </a:solidFill>
              </a:rPr>
              <a:t>+</a:t>
            </a:r>
            <a:r>
              <a:rPr lang="es-ES" altLang="es-AR" sz="2400" b="1" baseline="0">
                <a:solidFill>
                  <a:srgbClr val="F42B0A"/>
                </a:solidFill>
              </a:rPr>
              <a:t> + H</a:t>
            </a:r>
            <a:r>
              <a:rPr lang="es-ES" altLang="es-AR" sz="2400" b="1" baseline="30000">
                <a:solidFill>
                  <a:srgbClr val="F42B0A"/>
                </a:solidFill>
              </a:rPr>
              <a:t>+</a:t>
            </a:r>
            <a:r>
              <a:rPr lang="es-ES" altLang="es-AR" sz="2400" b="1" baseline="0">
                <a:solidFill>
                  <a:srgbClr val="F42B0A"/>
                </a:solidFill>
              </a:rPr>
              <a:t> + 2 e</a:t>
            </a:r>
            <a:r>
              <a:rPr lang="es-ES" altLang="es-AR" sz="2400" b="1" baseline="30000">
                <a:solidFill>
                  <a:srgbClr val="F42B0A"/>
                </a:solidFill>
              </a:rPr>
              <a:t>- </a:t>
            </a:r>
            <a:r>
              <a:rPr lang="es-ES" altLang="es-AR" sz="2400" b="1" baseline="0">
                <a:solidFill>
                  <a:srgbClr val="F42B0A"/>
                </a:solidFill>
              </a:rPr>
              <a:t>→ NADH                                          -0.32 V</a:t>
            </a:r>
          </a:p>
          <a:p>
            <a:pPr eaLnBrk="1" hangingPunct="1"/>
            <a:r>
              <a:rPr lang="es-AR" altLang="es-AR" sz="2400" b="1" baseline="0"/>
              <a:t>     </a:t>
            </a:r>
            <a:r>
              <a:rPr lang="en-US" altLang="es-AR" sz="2400" b="1" baseline="0"/>
              <a:t>S  +  2 H</a:t>
            </a:r>
            <a:r>
              <a:rPr lang="en-US" altLang="es-AR" sz="2400" b="1" baseline="30000"/>
              <a:t>+</a:t>
            </a:r>
            <a:r>
              <a:rPr lang="en-US" altLang="es-AR" sz="2400" b="1" baseline="0"/>
              <a:t>  + 2 e</a:t>
            </a:r>
            <a:r>
              <a:rPr lang="en-US" altLang="es-AR" sz="2400" b="1" baseline="30000"/>
              <a:t>- </a:t>
            </a:r>
            <a:r>
              <a:rPr lang="en-US" altLang="es-AR" sz="2400" b="1" baseline="0"/>
              <a:t>→ H</a:t>
            </a:r>
            <a:r>
              <a:rPr lang="en-US" altLang="es-AR" sz="2400" b="1"/>
              <a:t>2</a:t>
            </a:r>
            <a:r>
              <a:rPr lang="en-US" altLang="es-AR" sz="2400" b="1" baseline="0"/>
              <a:t>S                                               -0.23 V</a:t>
            </a:r>
            <a:endParaRPr lang="es-ES" altLang="es-AR" sz="2400" b="1" baseline="0"/>
          </a:p>
          <a:p>
            <a:pPr eaLnBrk="1" hangingPunct="1"/>
            <a:r>
              <a:rPr lang="en-US" altLang="es-AR" sz="2400" b="1" baseline="0"/>
              <a:t>     </a:t>
            </a:r>
            <a:r>
              <a:rPr lang="es-AR" altLang="es-AR" sz="2400" b="1" baseline="0">
                <a:solidFill>
                  <a:srgbClr val="F42B0A"/>
                </a:solidFill>
              </a:rPr>
              <a:t>FAD + 2 H</a:t>
            </a:r>
            <a:r>
              <a:rPr lang="es-AR" altLang="es-AR" sz="2400" b="1" baseline="30000">
                <a:solidFill>
                  <a:srgbClr val="F42B0A"/>
                </a:solidFill>
              </a:rPr>
              <a:t>+</a:t>
            </a:r>
            <a:r>
              <a:rPr lang="es-AR" altLang="es-AR" sz="2400" b="1" baseline="0">
                <a:solidFill>
                  <a:srgbClr val="F42B0A"/>
                </a:solidFill>
              </a:rPr>
              <a:t> + 2 e- → FADH</a:t>
            </a:r>
            <a:r>
              <a:rPr lang="es-AR" altLang="es-AR" sz="2400" b="1">
                <a:solidFill>
                  <a:srgbClr val="F42B0A"/>
                </a:solidFill>
              </a:rPr>
              <a:t>2</a:t>
            </a:r>
            <a:r>
              <a:rPr lang="es-AR" altLang="es-AR" sz="2400" b="1" baseline="0">
                <a:solidFill>
                  <a:srgbClr val="F42B0A"/>
                </a:solidFill>
              </a:rPr>
              <a:t>                                       -0.22 V</a:t>
            </a:r>
            <a:endParaRPr lang="es-ES" altLang="es-AR" sz="2400" b="1" baseline="0">
              <a:solidFill>
                <a:srgbClr val="F42B0A"/>
              </a:solidFill>
            </a:endParaRPr>
          </a:p>
          <a:p>
            <a:pPr eaLnBrk="1" hangingPunct="1"/>
            <a:r>
              <a:rPr lang="es-AR" altLang="es-AR" sz="2400" b="1" baseline="0"/>
              <a:t>     </a:t>
            </a:r>
            <a:r>
              <a:rPr lang="es-ES" altLang="es-AR" sz="2400" b="1" baseline="0"/>
              <a:t>Acetaldehído + 2 H</a:t>
            </a:r>
            <a:r>
              <a:rPr lang="es-ES" altLang="es-AR" sz="2400" b="1" baseline="30000"/>
              <a:t>+</a:t>
            </a:r>
            <a:r>
              <a:rPr lang="es-ES" altLang="es-AR" sz="2400" b="1" baseline="0"/>
              <a:t> + 2 e</a:t>
            </a:r>
            <a:r>
              <a:rPr lang="es-ES" altLang="es-AR" sz="2400" b="1" baseline="30000"/>
              <a:t>-</a:t>
            </a:r>
            <a:r>
              <a:rPr lang="es-ES" altLang="es-AR" sz="2400" b="1" baseline="0"/>
              <a:t> → etanol                         -0.20 V</a:t>
            </a:r>
          </a:p>
          <a:p>
            <a:pPr eaLnBrk="1" hangingPunct="1"/>
            <a:r>
              <a:rPr lang="es-ES" altLang="es-AR" sz="2400" b="1" baseline="0"/>
              <a:t>     Piruvato + 2 H+ + 2 e- → lactato                               -0.19 V</a:t>
            </a:r>
          </a:p>
          <a:p>
            <a:pPr eaLnBrk="1" hangingPunct="1"/>
            <a:r>
              <a:rPr lang="es-ES" altLang="es-AR" sz="2400" b="1" baseline="0"/>
              <a:t>     Cu</a:t>
            </a:r>
            <a:r>
              <a:rPr lang="es-ES" altLang="es-AR" sz="2400" b="1" baseline="30000"/>
              <a:t>+</a:t>
            </a:r>
            <a:r>
              <a:rPr lang="es-ES" altLang="es-AR" sz="2400" b="1" baseline="0"/>
              <a:t> → Cu</a:t>
            </a:r>
            <a:r>
              <a:rPr lang="es-ES" altLang="es-AR" sz="2400" b="1" baseline="30000"/>
              <a:t>2+</a:t>
            </a:r>
            <a:r>
              <a:rPr lang="es-ES" altLang="es-AR" sz="2400" b="1" baseline="0"/>
              <a:t> + e-                                                          -0.16 V</a:t>
            </a:r>
          </a:p>
          <a:p>
            <a:pPr eaLnBrk="1" hangingPunct="1"/>
            <a:r>
              <a:rPr lang="es-ES" altLang="es-AR" sz="2400" b="1" baseline="0"/>
              <a:t>     Citocromo b (Fe</a:t>
            </a:r>
            <a:r>
              <a:rPr lang="es-ES" altLang="es-AR" sz="2400" b="1" baseline="30000"/>
              <a:t>3+</a:t>
            </a:r>
            <a:r>
              <a:rPr lang="es-ES" altLang="es-AR" sz="2400" b="1" baseline="0"/>
              <a:t>) + e</a:t>
            </a:r>
            <a:r>
              <a:rPr lang="es-ES" altLang="es-AR" sz="2400" b="1" baseline="30000"/>
              <a:t>-</a:t>
            </a:r>
            <a:r>
              <a:rPr lang="es-ES" altLang="es-AR" sz="2400" b="1" baseline="0"/>
              <a:t> → citocromo b (Fe</a:t>
            </a:r>
            <a:r>
              <a:rPr lang="es-ES" altLang="es-AR" sz="2400" b="1" baseline="30000"/>
              <a:t>2+</a:t>
            </a:r>
            <a:r>
              <a:rPr lang="es-ES" altLang="es-AR" sz="2400" b="1" baseline="0"/>
              <a:t>)       + 0.075 V</a:t>
            </a:r>
          </a:p>
          <a:p>
            <a:pPr eaLnBrk="1" hangingPunct="1"/>
            <a:r>
              <a:rPr lang="es-ES" altLang="es-AR" sz="2400" b="1" baseline="0"/>
              <a:t>     Citocromo c1 (Fe</a:t>
            </a:r>
            <a:r>
              <a:rPr lang="es-ES" altLang="es-AR" sz="2400" b="1" baseline="30000"/>
              <a:t>3+</a:t>
            </a:r>
            <a:r>
              <a:rPr lang="es-ES" altLang="es-AR" sz="2400" b="1" baseline="0"/>
              <a:t>) + e</a:t>
            </a:r>
            <a:r>
              <a:rPr lang="es-ES" altLang="es-AR" sz="2400" b="1" baseline="30000"/>
              <a:t>-</a:t>
            </a:r>
            <a:r>
              <a:rPr lang="es-ES" altLang="es-AR" sz="2400" b="1" baseline="0"/>
              <a:t> → citocromo c</a:t>
            </a:r>
            <a:r>
              <a:rPr lang="es-ES" altLang="es-AR" sz="2400" b="1"/>
              <a:t>1</a:t>
            </a:r>
            <a:r>
              <a:rPr lang="es-ES" altLang="es-AR" sz="2400" b="1" baseline="0"/>
              <a:t> (Fe</a:t>
            </a:r>
            <a:r>
              <a:rPr lang="es-ES" altLang="es-AR" sz="2400" b="1" baseline="30000"/>
              <a:t>2+</a:t>
            </a:r>
            <a:r>
              <a:rPr lang="es-ES" altLang="es-AR" sz="2400" b="1" baseline="0"/>
              <a:t>)    + 0.22  V</a:t>
            </a:r>
          </a:p>
          <a:p>
            <a:pPr eaLnBrk="1" hangingPunct="1"/>
            <a:r>
              <a:rPr lang="es-ES" altLang="es-AR" sz="2400" b="1" baseline="0"/>
              <a:t>     Citocromo c (Fe</a:t>
            </a:r>
            <a:r>
              <a:rPr lang="es-ES" altLang="es-AR" sz="2400" b="1" baseline="30000"/>
              <a:t>3+</a:t>
            </a:r>
            <a:r>
              <a:rPr lang="es-ES" altLang="es-AR" sz="2400" b="1" baseline="0"/>
              <a:t>) + e</a:t>
            </a:r>
            <a:r>
              <a:rPr lang="es-ES" altLang="es-AR" sz="2400" b="1" baseline="30000"/>
              <a:t>-</a:t>
            </a:r>
            <a:r>
              <a:rPr lang="es-ES" altLang="es-AR" sz="2400" b="1" baseline="0"/>
              <a:t> → citocromo c (Fe</a:t>
            </a:r>
            <a:r>
              <a:rPr lang="es-ES" altLang="es-AR" sz="2400" b="1" baseline="30000"/>
              <a:t>2+</a:t>
            </a:r>
            <a:r>
              <a:rPr lang="es-ES" altLang="es-AR" sz="2400" b="1" baseline="0"/>
              <a:t>)       + 0.235 V</a:t>
            </a:r>
          </a:p>
          <a:p>
            <a:pPr eaLnBrk="1" hangingPunct="1"/>
            <a:r>
              <a:rPr lang="es-ES" altLang="es-AR" sz="2400" b="1" baseline="0"/>
              <a:t>     Citocromo a (Fe</a:t>
            </a:r>
            <a:r>
              <a:rPr lang="es-ES" altLang="es-AR" sz="2400" b="1" baseline="30000"/>
              <a:t>3+</a:t>
            </a:r>
            <a:r>
              <a:rPr lang="es-ES" altLang="es-AR" sz="2400" b="1" baseline="0"/>
              <a:t>) + e- → citocromo a (Fe</a:t>
            </a:r>
            <a:r>
              <a:rPr lang="es-ES" altLang="es-AR" sz="2400" b="1" baseline="30000"/>
              <a:t>2+</a:t>
            </a:r>
            <a:r>
              <a:rPr lang="es-ES" altLang="es-AR" sz="2400" b="1" baseline="0"/>
              <a:t>)       + 0.29  V</a:t>
            </a:r>
          </a:p>
          <a:p>
            <a:pPr eaLnBrk="1" hangingPunct="1"/>
            <a:r>
              <a:rPr lang="es-ES" altLang="es-AR" sz="2400" b="1" baseline="0"/>
              <a:t>     Fe</a:t>
            </a:r>
            <a:r>
              <a:rPr lang="es-ES" altLang="es-AR" sz="2400" b="1" baseline="30000"/>
              <a:t>3+</a:t>
            </a:r>
            <a:r>
              <a:rPr lang="es-ES" altLang="es-AR" sz="2400" b="1" baseline="0"/>
              <a:t> + e- → Fe</a:t>
            </a:r>
            <a:r>
              <a:rPr lang="es-ES" altLang="es-AR" sz="2400" b="1" baseline="30000"/>
              <a:t>2+</a:t>
            </a:r>
            <a:r>
              <a:rPr lang="es-ES" altLang="es-AR" sz="2400" b="1" baseline="0"/>
              <a:t>                                                       + 0.77  V</a:t>
            </a:r>
          </a:p>
          <a:p>
            <a:pPr eaLnBrk="1" hangingPunct="1"/>
            <a:r>
              <a:rPr lang="es-ES" altLang="es-AR" sz="2400" b="1" baseline="0"/>
              <a:t>     </a:t>
            </a:r>
            <a:r>
              <a:rPr lang="es-ES" altLang="es-AR" sz="2400" b="1" baseline="0">
                <a:solidFill>
                  <a:srgbClr val="F42B0A"/>
                </a:solidFill>
              </a:rPr>
              <a:t>½ O</a:t>
            </a:r>
            <a:r>
              <a:rPr lang="es-ES" altLang="es-AR" sz="2400" b="1">
                <a:solidFill>
                  <a:srgbClr val="F42B0A"/>
                </a:solidFill>
              </a:rPr>
              <a:t>2</a:t>
            </a:r>
            <a:r>
              <a:rPr lang="es-ES" altLang="es-AR" sz="2400" b="1" baseline="0">
                <a:solidFill>
                  <a:srgbClr val="F42B0A"/>
                </a:solidFill>
              </a:rPr>
              <a:t> + 2 H</a:t>
            </a:r>
            <a:r>
              <a:rPr lang="es-ES" altLang="es-AR" sz="2400" b="1" baseline="30000">
                <a:solidFill>
                  <a:srgbClr val="F42B0A"/>
                </a:solidFill>
              </a:rPr>
              <a:t>+</a:t>
            </a:r>
            <a:r>
              <a:rPr lang="es-ES" altLang="es-AR" sz="2400" b="1" baseline="0">
                <a:solidFill>
                  <a:srgbClr val="F42B0A"/>
                </a:solidFill>
              </a:rPr>
              <a:t> + 2 e</a:t>
            </a:r>
            <a:r>
              <a:rPr lang="es-ES" altLang="es-AR" sz="2400" b="1" baseline="30000">
                <a:solidFill>
                  <a:srgbClr val="F42B0A"/>
                </a:solidFill>
              </a:rPr>
              <a:t>-</a:t>
            </a:r>
            <a:r>
              <a:rPr lang="es-ES" altLang="es-AR" sz="2400" b="1" baseline="0">
                <a:solidFill>
                  <a:srgbClr val="F42B0A"/>
                </a:solidFill>
              </a:rPr>
              <a:t> → H</a:t>
            </a:r>
            <a:r>
              <a:rPr lang="es-ES" altLang="es-AR" sz="2400" b="1">
                <a:solidFill>
                  <a:srgbClr val="F42B0A"/>
                </a:solidFill>
              </a:rPr>
              <a:t>2</a:t>
            </a:r>
            <a:r>
              <a:rPr lang="es-ES" altLang="es-AR" sz="2400" b="1" baseline="0">
                <a:solidFill>
                  <a:srgbClr val="F42B0A"/>
                </a:solidFill>
              </a:rPr>
              <a:t>O                                        +  0.82 V</a:t>
            </a:r>
          </a:p>
        </p:txBody>
      </p:sp>
    </p:spTree>
    <p:extLst>
      <p:ext uri="{BB962C8B-B14F-4D97-AF65-F5344CB8AC3E}">
        <p14:creationId xmlns:p14="http://schemas.microsoft.com/office/powerpoint/2010/main" val="680244243"/>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p:cNvSpPr>
            <a:spLocks noGrp="1" noChangeArrowheads="1"/>
          </p:cNvSpPr>
          <p:nvPr>
            <p:ph type="title"/>
          </p:nvPr>
        </p:nvSpPr>
        <p:spPr>
          <a:xfrm>
            <a:off x="468313" y="260350"/>
            <a:ext cx="8229600" cy="1143000"/>
          </a:xfrm>
          <a:gradFill rotWithShape="1">
            <a:gsLst>
              <a:gs pos="0">
                <a:srgbClr val="717413"/>
              </a:gs>
              <a:gs pos="50000">
                <a:srgbClr val="F5FA28"/>
              </a:gs>
              <a:gs pos="100000">
                <a:srgbClr val="717413"/>
              </a:gs>
            </a:gsLst>
            <a:lin ang="5400000" scaled="1"/>
          </a:gradFill>
          <a:ln>
            <a:solidFill>
              <a:schemeClr val="tx1"/>
            </a:solidFill>
            <a:miter lim="800000"/>
            <a:headEnd/>
            <a:tailEnd/>
          </a:ln>
        </p:spPr>
        <p:txBody>
          <a:bodyPr/>
          <a:lstStyle/>
          <a:p>
            <a:pPr eaLnBrk="1" hangingPunct="1"/>
            <a:r>
              <a:rPr lang="es-ES" altLang="es-AR" sz="3200" b="1" smtClean="0"/>
              <a:t>COMPONENTES DE LA CADENA DE TRANSPORTE ELECTRONICO</a:t>
            </a:r>
          </a:p>
        </p:txBody>
      </p:sp>
      <p:sp>
        <p:nvSpPr>
          <p:cNvPr id="111619" name="Rectangle 3"/>
          <p:cNvSpPr>
            <a:spLocks noGrp="1" noChangeArrowheads="1"/>
          </p:cNvSpPr>
          <p:nvPr>
            <p:ph idx="1"/>
          </p:nvPr>
        </p:nvSpPr>
        <p:spPr>
          <a:xfrm>
            <a:off x="457200" y="1624013"/>
            <a:ext cx="8229600" cy="4525962"/>
          </a:xfrm>
        </p:spPr>
        <p:txBody>
          <a:bodyPr>
            <a:noAutofit/>
          </a:bodyPr>
          <a:lstStyle/>
          <a:p>
            <a:pPr eaLnBrk="1" hangingPunct="1">
              <a:lnSpc>
                <a:spcPct val="90000"/>
              </a:lnSpc>
            </a:pPr>
            <a:r>
              <a:rPr lang="es-ES" altLang="es-AR" sz="2800" b="1" dirty="0" smtClean="0"/>
              <a:t>FLAVOPROTEINAS</a:t>
            </a:r>
            <a:r>
              <a:rPr lang="es-ES" altLang="es-AR" sz="2800" dirty="0" smtClean="0"/>
              <a:t>: FMN </a:t>
            </a:r>
            <a:r>
              <a:rPr lang="es-ES" altLang="es-AR" sz="2800" dirty="0" err="1" smtClean="0"/>
              <a:t>ó</a:t>
            </a:r>
            <a:r>
              <a:rPr lang="es-ES" altLang="es-AR" sz="2800" dirty="0" smtClean="0"/>
              <a:t> FAD: Transportan 2 e</a:t>
            </a:r>
            <a:r>
              <a:rPr lang="es-ES" altLang="es-AR" sz="2800" baseline="30000" dirty="0" smtClean="0"/>
              <a:t>- </a:t>
            </a:r>
            <a:r>
              <a:rPr lang="es-ES" altLang="es-AR" sz="2800" dirty="0" smtClean="0"/>
              <a:t>y 2 H</a:t>
            </a:r>
            <a:r>
              <a:rPr lang="es-ES" altLang="es-AR" sz="2800" baseline="30000" dirty="0" smtClean="0"/>
              <a:t>+</a:t>
            </a:r>
            <a:endParaRPr lang="es-ES" altLang="es-AR" sz="2800" dirty="0" smtClean="0"/>
          </a:p>
          <a:p>
            <a:pPr eaLnBrk="1" hangingPunct="1">
              <a:lnSpc>
                <a:spcPct val="90000"/>
              </a:lnSpc>
              <a:buFontTx/>
              <a:buNone/>
            </a:pPr>
            <a:endParaRPr lang="es-ES" altLang="es-AR" sz="2800" dirty="0" smtClean="0"/>
          </a:p>
          <a:p>
            <a:pPr eaLnBrk="1" hangingPunct="1">
              <a:lnSpc>
                <a:spcPct val="90000"/>
              </a:lnSpc>
            </a:pPr>
            <a:r>
              <a:rPr lang="es-ES" altLang="es-AR" sz="2800" b="1" dirty="0" smtClean="0"/>
              <a:t>PROTEINAS FERROSULFURADAS</a:t>
            </a:r>
            <a:r>
              <a:rPr lang="es-ES" altLang="es-AR" sz="2800" dirty="0" smtClean="0"/>
              <a:t>: transportan e</a:t>
            </a:r>
            <a:r>
              <a:rPr lang="es-ES" altLang="es-AR" sz="2800" baseline="30000" dirty="0" smtClean="0"/>
              <a:t>- </a:t>
            </a:r>
            <a:r>
              <a:rPr lang="es-ES" altLang="es-AR" sz="2800" dirty="0" smtClean="0"/>
              <a:t>(Fe</a:t>
            </a:r>
            <a:r>
              <a:rPr lang="es-ES" altLang="es-AR" sz="2800" baseline="30000" dirty="0" smtClean="0"/>
              <a:t>+++     </a:t>
            </a:r>
            <a:r>
              <a:rPr lang="es-ES" altLang="es-AR" sz="2800" dirty="0" smtClean="0"/>
              <a:t>Fe</a:t>
            </a:r>
            <a:r>
              <a:rPr lang="es-ES" altLang="es-AR" sz="2800" baseline="30000" dirty="0" smtClean="0"/>
              <a:t>++)</a:t>
            </a:r>
          </a:p>
          <a:p>
            <a:pPr eaLnBrk="1" hangingPunct="1">
              <a:lnSpc>
                <a:spcPct val="90000"/>
              </a:lnSpc>
            </a:pPr>
            <a:endParaRPr lang="es-ES" altLang="es-AR" sz="2800" dirty="0" smtClean="0"/>
          </a:p>
          <a:p>
            <a:pPr eaLnBrk="1" hangingPunct="1">
              <a:lnSpc>
                <a:spcPct val="90000"/>
              </a:lnSpc>
            </a:pPr>
            <a:r>
              <a:rPr lang="es-ES" altLang="es-AR" sz="2800" b="1" dirty="0" smtClean="0"/>
              <a:t>COENZIMA Q </a:t>
            </a:r>
            <a:r>
              <a:rPr lang="es-ES" altLang="es-AR" sz="2800" b="1" dirty="0" err="1" smtClean="0"/>
              <a:t>ó</a:t>
            </a:r>
            <a:r>
              <a:rPr lang="es-ES" altLang="es-AR" sz="2800" b="1" dirty="0" smtClean="0"/>
              <a:t> UBIQUINONA</a:t>
            </a:r>
            <a:r>
              <a:rPr lang="es-ES" altLang="es-AR" sz="2800" dirty="0" smtClean="0"/>
              <a:t>: </a:t>
            </a:r>
            <a:r>
              <a:rPr lang="es-ES" altLang="es-AR" sz="2800" dirty="0" err="1" smtClean="0"/>
              <a:t>Quinona</a:t>
            </a:r>
            <a:r>
              <a:rPr lang="es-ES" altLang="es-AR" sz="2800" dirty="0" smtClean="0"/>
              <a:t> </a:t>
            </a:r>
            <a:r>
              <a:rPr lang="es-ES" altLang="es-AR" sz="2800" dirty="0" err="1" smtClean="0"/>
              <a:t>isoprenoide</a:t>
            </a:r>
            <a:r>
              <a:rPr lang="es-ES" altLang="es-AR" sz="2800" dirty="0" smtClean="0"/>
              <a:t> </a:t>
            </a:r>
            <a:r>
              <a:rPr lang="es-ES" altLang="es-AR" sz="2800" b="1" dirty="0" smtClean="0"/>
              <a:t>no proteica</a:t>
            </a:r>
            <a:r>
              <a:rPr lang="es-ES" altLang="es-AR" sz="2800" dirty="0" smtClean="0"/>
              <a:t>. Transporta 1 e</a:t>
            </a:r>
            <a:r>
              <a:rPr lang="es-ES" altLang="es-AR" sz="2800" baseline="30000" dirty="0" smtClean="0"/>
              <a:t>-</a:t>
            </a:r>
            <a:r>
              <a:rPr lang="es-ES" altLang="es-AR" sz="2800" dirty="0" smtClean="0"/>
              <a:t> y libera  2 H</a:t>
            </a:r>
            <a:r>
              <a:rPr lang="es-ES" altLang="es-AR" sz="2800" baseline="30000" dirty="0" smtClean="0"/>
              <a:t>+</a:t>
            </a:r>
            <a:r>
              <a:rPr lang="es-ES" altLang="es-AR" sz="2800" dirty="0" smtClean="0"/>
              <a:t> a la matriz. </a:t>
            </a:r>
          </a:p>
          <a:p>
            <a:pPr eaLnBrk="1" hangingPunct="1">
              <a:lnSpc>
                <a:spcPct val="90000"/>
              </a:lnSpc>
            </a:pPr>
            <a:endParaRPr lang="es-ES" altLang="es-AR" sz="2800" baseline="30000" dirty="0" smtClean="0"/>
          </a:p>
          <a:p>
            <a:pPr eaLnBrk="1" hangingPunct="1">
              <a:lnSpc>
                <a:spcPct val="90000"/>
              </a:lnSpc>
            </a:pPr>
            <a:r>
              <a:rPr lang="es-ES" altLang="es-AR" sz="2800" b="1" dirty="0" smtClean="0"/>
              <a:t>CITOCROMOS</a:t>
            </a:r>
            <a:r>
              <a:rPr lang="es-ES" altLang="es-AR" sz="2800" dirty="0" smtClean="0"/>
              <a:t> b, c, c</a:t>
            </a:r>
            <a:r>
              <a:rPr lang="es-ES" altLang="es-AR" sz="2800" baseline="-25000" dirty="0" smtClean="0"/>
              <a:t>1</a:t>
            </a:r>
            <a:r>
              <a:rPr lang="es-ES" altLang="es-AR" sz="2800" dirty="0" smtClean="0"/>
              <a:t>, a, a</a:t>
            </a:r>
            <a:r>
              <a:rPr lang="es-ES" altLang="es-AR" sz="2800" baseline="-25000" dirty="0" smtClean="0"/>
              <a:t>3</a:t>
            </a:r>
            <a:r>
              <a:rPr lang="es-ES" altLang="es-AR" sz="2800" dirty="0" smtClean="0"/>
              <a:t>: </a:t>
            </a:r>
            <a:r>
              <a:rPr lang="es-ES" altLang="es-AR" sz="2800" b="1" dirty="0" smtClean="0"/>
              <a:t>Proteínas</a:t>
            </a:r>
            <a:r>
              <a:rPr lang="es-ES" altLang="es-AR" sz="2800" dirty="0" smtClean="0"/>
              <a:t> que contienen un </a:t>
            </a:r>
            <a:r>
              <a:rPr lang="es-ES" altLang="es-AR" sz="2800" b="1" dirty="0" smtClean="0"/>
              <a:t>grupo</a:t>
            </a:r>
            <a:r>
              <a:rPr lang="es-ES" altLang="es-AR" sz="2800" dirty="0" smtClean="0"/>
              <a:t> </a:t>
            </a:r>
            <a:r>
              <a:rPr lang="es-ES" altLang="es-AR" sz="2800" b="1" dirty="0" err="1" smtClean="0"/>
              <a:t>hemo</a:t>
            </a:r>
            <a:r>
              <a:rPr lang="es-ES" altLang="es-AR" sz="2800" dirty="0" smtClean="0"/>
              <a:t>. Transportan 1 e</a:t>
            </a:r>
            <a:r>
              <a:rPr lang="es-ES" altLang="es-AR" sz="2800" baseline="30000" dirty="0" smtClean="0"/>
              <a:t>-</a:t>
            </a:r>
            <a:endParaRPr lang="es-ES" altLang="es-AR" sz="2800" dirty="0" smtClean="0"/>
          </a:p>
          <a:p>
            <a:pPr eaLnBrk="1" hangingPunct="1">
              <a:lnSpc>
                <a:spcPct val="90000"/>
              </a:lnSpc>
              <a:buFontTx/>
              <a:buNone/>
            </a:pPr>
            <a:endParaRPr lang="es-ES" altLang="es-AR" sz="2800" dirty="0" smtClean="0"/>
          </a:p>
        </p:txBody>
      </p:sp>
    </p:spTree>
    <p:extLst>
      <p:ext uri="{BB962C8B-B14F-4D97-AF65-F5344CB8AC3E}">
        <p14:creationId xmlns:p14="http://schemas.microsoft.com/office/powerpoint/2010/main" val="262444147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ChangeArrowheads="1"/>
          </p:cNvSpPr>
          <p:nvPr/>
        </p:nvSpPr>
        <p:spPr bwMode="auto">
          <a:xfrm>
            <a:off x="457200" y="274638"/>
            <a:ext cx="8229600" cy="1143000"/>
          </a:xfrm>
          <a:prstGeom prst="rect">
            <a:avLst/>
          </a:prstGeom>
          <a:gradFill rotWithShape="1">
            <a:gsLst>
              <a:gs pos="0">
                <a:srgbClr val="74754B"/>
              </a:gs>
              <a:gs pos="50000">
                <a:srgbClr val="FBFDA1"/>
              </a:gs>
              <a:gs pos="100000">
                <a:srgbClr val="74754B"/>
              </a:gs>
            </a:gsLst>
            <a:lin ang="5400000" scaled="1"/>
          </a:gradFill>
          <a:ln w="9525">
            <a:solidFill>
              <a:schemeClr val="tx1"/>
            </a:solidFill>
            <a:miter lim="800000"/>
            <a:headEnd/>
            <a:tailEnd/>
          </a:ln>
        </p:spPr>
        <p:txBody>
          <a:bodyPr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algn="ctr" eaLnBrk="1" hangingPunct="1"/>
            <a:r>
              <a:rPr lang="es-ES" altLang="es-AR" sz="3200" b="1" baseline="0">
                <a:solidFill>
                  <a:schemeClr val="tx2"/>
                </a:solidFill>
              </a:rPr>
              <a:t>	Estructura de los citocromos</a:t>
            </a:r>
          </a:p>
        </p:txBody>
      </p:sp>
      <p:pic>
        <p:nvPicPr>
          <p:cNvPr id="17411" name="Picture 3" descr="fi15p6"/>
          <p:cNvPicPr>
            <a:picLocks noChangeAspect="1" noChangeArrowheads="1"/>
          </p:cNvPicPr>
          <p:nvPr/>
        </p:nvPicPr>
        <p:blipFill>
          <a:blip r:embed="rId2">
            <a:lum bright="-18000"/>
            <a:extLst>
              <a:ext uri="{28A0092B-C50C-407E-A947-70E740481C1C}">
                <a14:useLocalDpi xmlns:a14="http://schemas.microsoft.com/office/drawing/2010/main" val="0"/>
              </a:ext>
            </a:extLst>
          </a:blip>
          <a:srcRect b="46861"/>
          <a:stretch>
            <a:fillRect/>
          </a:stretch>
        </p:blipFill>
        <p:spPr bwMode="auto">
          <a:xfrm>
            <a:off x="250825" y="1773238"/>
            <a:ext cx="4291013" cy="318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7412" name="Group 4"/>
          <p:cNvGrpSpPr>
            <a:grpSpLocks/>
          </p:cNvGrpSpPr>
          <p:nvPr/>
        </p:nvGrpSpPr>
        <p:grpSpPr bwMode="auto">
          <a:xfrm>
            <a:off x="4211638" y="2997200"/>
            <a:ext cx="4572000" cy="3144838"/>
            <a:chOff x="2653" y="1888"/>
            <a:chExt cx="2880" cy="1981"/>
          </a:xfrm>
        </p:grpSpPr>
        <p:pic>
          <p:nvPicPr>
            <p:cNvPr id="17414" name="Picture 5" descr="fi15p6"/>
            <p:cNvPicPr>
              <a:picLocks noChangeAspect="1" noChangeArrowheads="1"/>
            </p:cNvPicPr>
            <p:nvPr/>
          </p:nvPicPr>
          <p:blipFill>
            <a:blip r:embed="rId2">
              <a:lum bright="-24000" contrast="18000"/>
              <a:extLst>
                <a:ext uri="{28A0092B-C50C-407E-A947-70E740481C1C}">
                  <a14:useLocalDpi xmlns:a14="http://schemas.microsoft.com/office/drawing/2010/main" val="0"/>
                </a:ext>
              </a:extLst>
            </a:blip>
            <a:srcRect t="53140" b="-877"/>
            <a:stretch>
              <a:fillRect/>
            </a:stretch>
          </p:blipFill>
          <p:spPr bwMode="auto">
            <a:xfrm>
              <a:off x="2653" y="1888"/>
              <a:ext cx="2880" cy="19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5" name="Text Box 6"/>
            <p:cNvSpPr txBox="1">
              <a:spLocks noChangeArrowheads="1"/>
            </p:cNvSpPr>
            <p:nvPr/>
          </p:nvSpPr>
          <p:spPr bwMode="auto">
            <a:xfrm>
              <a:off x="2653" y="3657"/>
              <a:ext cx="2131" cy="212"/>
            </a:xfrm>
            <a:prstGeom prst="rect">
              <a:avLst/>
            </a:prstGeom>
            <a:solidFill>
              <a:srgbClr val="FDFEE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1600" b="1" baseline="0"/>
                <a:t>Hemo A (Citocromo a y a</a:t>
              </a:r>
              <a:r>
                <a:rPr lang="es-ES" altLang="es-AR" sz="1600" b="1"/>
                <a:t>3)</a:t>
              </a:r>
              <a:endParaRPr lang="es-ES" altLang="es-AR" sz="1600" b="1" baseline="0"/>
            </a:p>
          </p:txBody>
        </p:sp>
      </p:grpSp>
      <p:sp>
        <p:nvSpPr>
          <p:cNvPr id="17413" name="Text Box 7"/>
          <p:cNvSpPr txBox="1">
            <a:spLocks noChangeArrowheads="1"/>
          </p:cNvSpPr>
          <p:nvPr/>
        </p:nvSpPr>
        <p:spPr bwMode="auto">
          <a:xfrm>
            <a:off x="250825" y="4724400"/>
            <a:ext cx="3960813" cy="336550"/>
          </a:xfrm>
          <a:prstGeom prst="rect">
            <a:avLst/>
          </a:prstGeom>
          <a:solidFill>
            <a:srgbClr val="FDFEE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1600" b="1" baseline="0"/>
              <a:t>Estructura general de citocromo c y c</a:t>
            </a:r>
            <a:r>
              <a:rPr lang="es-ES" altLang="es-AR" sz="1600" b="1"/>
              <a:t>1</a:t>
            </a:r>
            <a:endParaRPr lang="es-ES" altLang="es-AR" sz="1600" b="1" baseline="0"/>
          </a:p>
        </p:txBody>
      </p:sp>
    </p:spTree>
    <p:extLst>
      <p:ext uri="{BB962C8B-B14F-4D97-AF65-F5344CB8AC3E}">
        <p14:creationId xmlns:p14="http://schemas.microsoft.com/office/powerpoint/2010/main" val="2721925056"/>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8" name="Rectangle 4"/>
          <p:cNvSpPr>
            <a:spLocks noGrp="1" noChangeArrowheads="1"/>
          </p:cNvSpPr>
          <p:nvPr>
            <p:ph type="title"/>
          </p:nvPr>
        </p:nvSpPr>
        <p:spPr>
          <a:gradFill rotWithShape="1">
            <a:gsLst>
              <a:gs pos="0">
                <a:srgbClr val="717413"/>
              </a:gs>
              <a:gs pos="50000">
                <a:srgbClr val="F5FA28"/>
              </a:gs>
              <a:gs pos="100000">
                <a:srgbClr val="717413"/>
              </a:gs>
            </a:gsLst>
            <a:lin ang="5400000" scaled="1"/>
          </a:gradFill>
          <a:ln>
            <a:solidFill>
              <a:schemeClr val="tx1"/>
            </a:solidFill>
            <a:miter lim="800000"/>
            <a:headEnd/>
            <a:tailEnd/>
          </a:ln>
        </p:spPr>
        <p:txBody>
          <a:bodyPr/>
          <a:lstStyle/>
          <a:p>
            <a:pPr eaLnBrk="1" hangingPunct="1"/>
            <a:r>
              <a:rPr lang="es-ES" altLang="es-AR" sz="3200" b="1" smtClean="0"/>
              <a:t>Complejos de la Cadena de transporte electrónico-Citocromo c</a:t>
            </a:r>
          </a:p>
        </p:txBody>
      </p:sp>
      <p:sp>
        <p:nvSpPr>
          <p:cNvPr id="67591" name="Text Box 7"/>
          <p:cNvSpPr txBox="1">
            <a:spLocks noChangeArrowheads="1"/>
          </p:cNvSpPr>
          <p:nvPr/>
        </p:nvSpPr>
        <p:spPr bwMode="auto">
          <a:xfrm>
            <a:off x="395288" y="1557338"/>
            <a:ext cx="8424862" cy="5226050"/>
          </a:xfrm>
          <a:prstGeom prst="rect">
            <a:avLst/>
          </a:prstGeom>
          <a:solidFill>
            <a:schemeClr val="bg1">
              <a:lumMod val="85000"/>
            </a:schemeClr>
          </a:solidFill>
          <a:ln w="9525">
            <a:solidFill>
              <a:srgbClr val="3399FF"/>
            </a:solidFill>
            <a:miter lim="800000"/>
            <a:headEnd/>
            <a:tailEnd/>
          </a:ln>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sz="2800" b="1" baseline="0" dirty="0"/>
              <a:t> </a:t>
            </a:r>
            <a:r>
              <a:rPr lang="es-ES" altLang="es-AR" sz="2800" b="1" u="sng" baseline="0" dirty="0"/>
              <a:t>Complejo enzimático</a:t>
            </a:r>
            <a:r>
              <a:rPr lang="es-ES" altLang="es-AR" sz="2800" b="1" baseline="0" dirty="0"/>
              <a:t>            </a:t>
            </a:r>
            <a:r>
              <a:rPr lang="es-ES" altLang="es-AR" sz="2800" b="1" u="sng" baseline="0" dirty="0"/>
              <a:t>Grupos  prostéticos</a:t>
            </a:r>
          </a:p>
          <a:p>
            <a:pPr eaLnBrk="1" hangingPunct="1"/>
            <a:endParaRPr lang="es-ES" altLang="es-AR" sz="2800" b="1" baseline="0" dirty="0"/>
          </a:p>
          <a:p>
            <a:pPr eaLnBrk="1" hangingPunct="1"/>
            <a:r>
              <a:rPr lang="es-ES" altLang="es-AR" sz="2800" b="1" baseline="0" dirty="0"/>
              <a:t>Complejo I (NADH deshidrogenasa) 	FMN, </a:t>
            </a:r>
            <a:r>
              <a:rPr lang="es-ES" altLang="es-AR" sz="2800" b="1" baseline="0" dirty="0" err="1"/>
              <a:t>FeS</a:t>
            </a:r>
            <a:endParaRPr lang="es-ES" altLang="es-AR" sz="2800" b="1" baseline="0" dirty="0"/>
          </a:p>
          <a:p>
            <a:pPr eaLnBrk="1" hangingPunct="1"/>
            <a:endParaRPr lang="es-ES" altLang="es-AR" sz="2800" b="1" baseline="0" dirty="0"/>
          </a:p>
          <a:p>
            <a:pPr eaLnBrk="1" hangingPunct="1"/>
            <a:r>
              <a:rPr lang="es-ES" altLang="es-AR" sz="2800" b="1" baseline="0" dirty="0"/>
              <a:t>Complejo </a:t>
            </a:r>
            <a:r>
              <a:rPr lang="es-ES" altLang="es-AR" sz="2800" b="1" baseline="0" dirty="0" smtClean="0"/>
              <a:t>II(</a:t>
            </a:r>
            <a:r>
              <a:rPr lang="es-ES" altLang="es-AR" sz="2800" b="1" baseline="0" dirty="0" err="1" smtClean="0"/>
              <a:t>succinato</a:t>
            </a:r>
            <a:r>
              <a:rPr lang="es-ES" altLang="es-AR" sz="2800" b="1" baseline="0" dirty="0" smtClean="0"/>
              <a:t> </a:t>
            </a:r>
            <a:r>
              <a:rPr lang="es-ES" altLang="es-AR" sz="2800" b="1" baseline="0" dirty="0"/>
              <a:t>deshidrogenasa) </a:t>
            </a:r>
            <a:r>
              <a:rPr lang="es-ES" altLang="es-AR" sz="2800" b="1" baseline="0" dirty="0" err="1"/>
              <a:t>FAD,FeS</a:t>
            </a:r>
            <a:endParaRPr lang="es-ES" altLang="es-AR" sz="2800" b="1" baseline="0" dirty="0"/>
          </a:p>
          <a:p>
            <a:pPr eaLnBrk="1" hangingPunct="1"/>
            <a:endParaRPr lang="es-ES" altLang="es-AR" sz="2800" b="1" baseline="0" dirty="0"/>
          </a:p>
          <a:p>
            <a:pPr eaLnBrk="1" hangingPunct="1"/>
            <a:r>
              <a:rPr lang="es-ES" altLang="es-AR" sz="2800" b="1" baseline="0" dirty="0"/>
              <a:t>Complejo III (citocromo bc</a:t>
            </a:r>
            <a:r>
              <a:rPr lang="es-ES" altLang="es-AR" sz="2800" b="1" dirty="0"/>
              <a:t>1</a:t>
            </a:r>
            <a:r>
              <a:rPr lang="es-ES" altLang="es-AR" sz="2800" b="1" baseline="0" dirty="0"/>
              <a:t>)             </a:t>
            </a:r>
            <a:r>
              <a:rPr lang="es-ES" altLang="es-AR" sz="2800" b="1" baseline="0" dirty="0" smtClean="0"/>
              <a:t>    </a:t>
            </a:r>
            <a:r>
              <a:rPr lang="es-ES" altLang="es-AR" sz="2800" b="1" baseline="0" dirty="0" err="1" smtClean="0"/>
              <a:t>Hemo</a:t>
            </a:r>
            <a:r>
              <a:rPr lang="es-ES" altLang="es-AR" sz="2800" b="1" baseline="0" dirty="0"/>
              <a:t>, </a:t>
            </a:r>
            <a:r>
              <a:rPr lang="es-ES" altLang="es-AR" sz="2800" b="1" baseline="0" dirty="0" err="1"/>
              <a:t>FeS</a:t>
            </a:r>
            <a:endParaRPr lang="es-ES" altLang="es-AR" sz="2800" b="1" baseline="0" dirty="0"/>
          </a:p>
          <a:p>
            <a:pPr eaLnBrk="1" hangingPunct="1"/>
            <a:endParaRPr lang="es-ES" altLang="es-AR" sz="2800" b="1" baseline="0" dirty="0"/>
          </a:p>
          <a:p>
            <a:pPr eaLnBrk="1" hangingPunct="1"/>
            <a:r>
              <a:rPr lang="es-ES" altLang="es-AR" sz="2800" b="1" baseline="0" dirty="0"/>
              <a:t>Citocromo c                                          </a:t>
            </a:r>
            <a:r>
              <a:rPr lang="es-ES" altLang="es-AR" sz="2800" b="1" baseline="0" dirty="0" smtClean="0"/>
              <a:t>   </a:t>
            </a:r>
            <a:r>
              <a:rPr lang="es-ES" altLang="es-AR" sz="2800" b="1" baseline="0" dirty="0" err="1" smtClean="0"/>
              <a:t>Hemo</a:t>
            </a:r>
            <a:endParaRPr lang="es-ES" altLang="es-AR" sz="2800" b="1" baseline="0" dirty="0"/>
          </a:p>
          <a:p>
            <a:pPr eaLnBrk="1" hangingPunct="1"/>
            <a:endParaRPr lang="es-ES" altLang="es-AR" sz="2800" b="1" baseline="0" dirty="0"/>
          </a:p>
          <a:p>
            <a:pPr eaLnBrk="1" hangingPunct="1"/>
            <a:r>
              <a:rPr lang="es-ES" altLang="es-AR" sz="2800" b="1" baseline="0" dirty="0"/>
              <a:t>Complejo IV (citocromo oxidasa) </a:t>
            </a:r>
            <a:r>
              <a:rPr lang="es-ES" altLang="es-AR" sz="2800" b="1" baseline="0" dirty="0" smtClean="0"/>
              <a:t>         </a:t>
            </a:r>
            <a:r>
              <a:rPr lang="es-ES" altLang="es-AR" sz="2800" b="1" baseline="0" dirty="0" err="1" smtClean="0"/>
              <a:t>Hemo</a:t>
            </a:r>
            <a:r>
              <a:rPr lang="es-ES" altLang="es-AR" sz="2800" b="1" baseline="0" dirty="0"/>
              <a:t>, Cu</a:t>
            </a:r>
          </a:p>
          <a:p>
            <a:pPr eaLnBrk="1" hangingPunct="1"/>
            <a:r>
              <a:rPr lang="es-ES" altLang="es-AR" sz="2800" b="1" baseline="0" dirty="0"/>
              <a:t>     </a:t>
            </a:r>
          </a:p>
        </p:txBody>
      </p:sp>
    </p:spTree>
    <p:extLst>
      <p:ext uri="{BB962C8B-B14F-4D97-AF65-F5344CB8AC3E}">
        <p14:creationId xmlns:p14="http://schemas.microsoft.com/office/powerpoint/2010/main" val="2588990030"/>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FFFF00"/>
          </a:solidFill>
        </p:spPr>
        <p:txBody>
          <a:bodyPr>
            <a:normAutofit fontScale="90000"/>
          </a:bodyPr>
          <a:lstStyle/>
          <a:p>
            <a:r>
              <a:rPr lang="es-AR" dirty="0" smtClean="0"/>
              <a:t>Ordenamiento de los componentes de la cadena respiratoria</a:t>
            </a:r>
            <a:endParaRPr lang="es-AR" dirty="0"/>
          </a:p>
        </p:txBody>
      </p:sp>
      <p:pic>
        <p:nvPicPr>
          <p:cNvPr id="7170" name="Picture 2" descr="C:\Users\ethel\Documents\figuras feduchi\Cap. 13 Rutas centrales del metabolismo intermediario\cap13-8.jpg"/>
          <p:cNvPicPr>
            <a:picLocks noChangeAspect="1" noChangeArrowheads="1"/>
          </p:cNvPicPr>
          <p:nvPr/>
        </p:nvPicPr>
        <p:blipFill>
          <a:blip r:embed="rId2">
            <a:extLst>
              <a:ext uri="{BEBA8EAE-BF5A-486C-A8C5-ECC9F3942E4B}">
                <a14:imgProps xmlns:a14="http://schemas.microsoft.com/office/drawing/2010/main">
                  <a14:imgLayer r:embed="rId3">
                    <a14:imgEffect>
                      <a14:sharpenSoften amount="25000"/>
                    </a14:imgEffect>
                    <a14:imgEffect>
                      <a14:brightnessContrast contrast="-40000"/>
                    </a14:imgEffect>
                  </a14:imgLayer>
                </a14:imgProps>
              </a:ext>
              <a:ext uri="{28A0092B-C50C-407E-A947-70E740481C1C}">
                <a14:useLocalDpi xmlns:a14="http://schemas.microsoft.com/office/drawing/2010/main" val="0"/>
              </a:ext>
            </a:extLst>
          </a:blip>
          <a:srcRect/>
          <a:stretch>
            <a:fillRect/>
          </a:stretch>
        </p:blipFill>
        <p:spPr bwMode="auto">
          <a:xfrm>
            <a:off x="413538" y="1536218"/>
            <a:ext cx="7974886" cy="45570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58483833"/>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257" name="Text Box 73"/>
          <p:cNvSpPr txBox="1">
            <a:spLocks noChangeArrowheads="1"/>
          </p:cNvSpPr>
          <p:nvPr/>
        </p:nvSpPr>
        <p:spPr bwMode="auto">
          <a:xfrm>
            <a:off x="3563938" y="4337050"/>
            <a:ext cx="29527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b="1" baseline="0"/>
              <a:t>Cit.b /Centro Fe-S/ Cit c</a:t>
            </a:r>
            <a:r>
              <a:rPr lang="es-ES" altLang="es-AR" b="1"/>
              <a:t>1</a:t>
            </a:r>
            <a:endParaRPr lang="es-ES" altLang="es-AR" b="1" baseline="0"/>
          </a:p>
        </p:txBody>
      </p:sp>
      <p:grpSp>
        <p:nvGrpSpPr>
          <p:cNvPr id="2" name="Group 9"/>
          <p:cNvGrpSpPr>
            <a:grpSpLocks/>
          </p:cNvGrpSpPr>
          <p:nvPr/>
        </p:nvGrpSpPr>
        <p:grpSpPr bwMode="auto">
          <a:xfrm>
            <a:off x="2627313" y="2952750"/>
            <a:ext cx="1368425" cy="863600"/>
            <a:chOff x="5841" y="2041"/>
            <a:chExt cx="1080" cy="540"/>
          </a:xfrm>
        </p:grpSpPr>
        <p:sp>
          <p:nvSpPr>
            <p:cNvPr id="20553" name="Oval 10"/>
            <p:cNvSpPr>
              <a:spLocks noChangeArrowheads="1"/>
            </p:cNvSpPr>
            <p:nvPr/>
          </p:nvSpPr>
          <p:spPr bwMode="auto">
            <a:xfrm>
              <a:off x="5841" y="2041"/>
              <a:ext cx="1080" cy="540"/>
            </a:xfrm>
            <a:prstGeom prst="ellipse">
              <a:avLst/>
            </a:prstGeom>
            <a:solidFill>
              <a:srgbClr val="FF66FF"/>
            </a:solidFill>
            <a:ln w="9525">
              <a:solidFill>
                <a:srgbClr val="000000"/>
              </a:solidFill>
              <a:round/>
              <a:headEnd/>
              <a:tailEnd/>
            </a:ln>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20554" name="Text Box 11"/>
            <p:cNvSpPr txBox="1">
              <a:spLocks noChangeArrowheads="1"/>
            </p:cNvSpPr>
            <p:nvPr/>
          </p:nvSpPr>
          <p:spPr bwMode="auto">
            <a:xfrm>
              <a:off x="5841" y="2130"/>
              <a:ext cx="1080" cy="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baseline="0"/>
                <a:t>Coenzima   </a:t>
              </a:r>
            </a:p>
            <a:p>
              <a:pPr eaLnBrk="1" hangingPunct="1"/>
              <a:r>
                <a:rPr lang="es-ES" altLang="es-AR" b="1" baseline="0"/>
                <a:t>       Q</a:t>
              </a:r>
            </a:p>
          </p:txBody>
        </p:sp>
      </p:grpSp>
      <p:grpSp>
        <p:nvGrpSpPr>
          <p:cNvPr id="3" name="Group 15"/>
          <p:cNvGrpSpPr>
            <a:grpSpLocks/>
          </p:cNvGrpSpPr>
          <p:nvPr/>
        </p:nvGrpSpPr>
        <p:grpSpPr bwMode="auto">
          <a:xfrm>
            <a:off x="6588125" y="4437063"/>
            <a:ext cx="2168525" cy="1989137"/>
            <a:chOff x="5295" y="6997"/>
            <a:chExt cx="2166" cy="2160"/>
          </a:xfrm>
        </p:grpSpPr>
        <p:sp>
          <p:nvSpPr>
            <p:cNvPr id="20544" name="Oval 16"/>
            <p:cNvSpPr>
              <a:spLocks noChangeArrowheads="1"/>
            </p:cNvSpPr>
            <p:nvPr/>
          </p:nvSpPr>
          <p:spPr bwMode="auto">
            <a:xfrm>
              <a:off x="5295" y="6997"/>
              <a:ext cx="1440" cy="1800"/>
            </a:xfrm>
            <a:prstGeom prst="ellipse">
              <a:avLst/>
            </a:prstGeom>
            <a:solidFill>
              <a:srgbClr val="339966"/>
            </a:solidFill>
            <a:ln w="9525">
              <a:solidFill>
                <a:srgbClr val="000000"/>
              </a:solidFill>
              <a:round/>
              <a:headEnd/>
              <a:tailEnd/>
            </a:ln>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20545" name="Text Box 17"/>
            <p:cNvSpPr txBox="1">
              <a:spLocks noChangeArrowheads="1"/>
            </p:cNvSpPr>
            <p:nvPr/>
          </p:nvSpPr>
          <p:spPr bwMode="auto">
            <a:xfrm>
              <a:off x="5475" y="7357"/>
              <a:ext cx="900" cy="360"/>
            </a:xfrm>
            <a:prstGeom prst="rect">
              <a:avLst/>
            </a:prstGeom>
            <a:solidFill>
              <a:srgbClr val="FFFF99"/>
            </a:solidFill>
            <a:ln w="9525">
              <a:solidFill>
                <a:srgbClr val="000000"/>
              </a:solidFill>
              <a:miter lim="800000"/>
              <a:headEnd/>
              <a:tailEnd/>
            </a:ln>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baseline="0"/>
                <a:t>Fe/Cu</a:t>
              </a:r>
              <a:endParaRPr lang="es-ES" altLang="es-AR" baseline="0"/>
            </a:p>
          </p:txBody>
        </p:sp>
        <p:sp>
          <p:nvSpPr>
            <p:cNvPr id="20546" name="Text Box 18"/>
            <p:cNvSpPr txBox="1">
              <a:spLocks noChangeArrowheads="1"/>
            </p:cNvSpPr>
            <p:nvPr/>
          </p:nvSpPr>
          <p:spPr bwMode="auto">
            <a:xfrm>
              <a:off x="5475" y="8077"/>
              <a:ext cx="900" cy="360"/>
            </a:xfrm>
            <a:prstGeom prst="rect">
              <a:avLst/>
            </a:prstGeom>
            <a:solidFill>
              <a:srgbClr val="FFFF99"/>
            </a:solidFill>
            <a:ln w="9525">
              <a:solidFill>
                <a:srgbClr val="000000"/>
              </a:solidFill>
              <a:miter lim="800000"/>
              <a:headEnd/>
              <a:tailEnd/>
            </a:ln>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baseline="0"/>
                <a:t>Fe/Cu</a:t>
              </a:r>
              <a:endParaRPr lang="es-ES" altLang="es-AR" baseline="0"/>
            </a:p>
          </p:txBody>
        </p:sp>
        <p:grpSp>
          <p:nvGrpSpPr>
            <p:cNvPr id="20547" name="Group 19"/>
            <p:cNvGrpSpPr>
              <a:grpSpLocks/>
            </p:cNvGrpSpPr>
            <p:nvPr/>
          </p:nvGrpSpPr>
          <p:grpSpPr bwMode="auto">
            <a:xfrm>
              <a:off x="6921" y="8617"/>
              <a:ext cx="540" cy="540"/>
              <a:chOff x="7101" y="8437"/>
              <a:chExt cx="540" cy="540"/>
            </a:xfrm>
          </p:grpSpPr>
          <p:sp>
            <p:nvSpPr>
              <p:cNvPr id="20551" name="Oval 20"/>
              <p:cNvSpPr>
                <a:spLocks noChangeArrowheads="1"/>
              </p:cNvSpPr>
              <p:nvPr/>
            </p:nvSpPr>
            <p:spPr bwMode="auto">
              <a:xfrm>
                <a:off x="7101" y="8437"/>
                <a:ext cx="540" cy="540"/>
              </a:xfrm>
              <a:prstGeom prst="ellipse">
                <a:avLst/>
              </a:prstGeom>
              <a:solidFill>
                <a:srgbClr val="FF0000"/>
              </a:solidFill>
              <a:ln w="9525">
                <a:solidFill>
                  <a:srgbClr val="000000"/>
                </a:solidFill>
                <a:round/>
                <a:headEnd/>
                <a:tailEnd/>
              </a:ln>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20552" name="Text Box 21"/>
              <p:cNvSpPr txBox="1">
                <a:spLocks noChangeArrowheads="1"/>
              </p:cNvSpPr>
              <p:nvPr/>
            </p:nvSpPr>
            <p:spPr bwMode="auto">
              <a:xfrm>
                <a:off x="7101" y="8483"/>
                <a:ext cx="540" cy="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baseline="0"/>
                  <a:t>O</a:t>
                </a:r>
                <a:r>
                  <a:rPr lang="es-ES" altLang="es-AR" b="1"/>
                  <a:t>2</a:t>
                </a:r>
                <a:endParaRPr lang="es-ES" altLang="es-AR" baseline="0"/>
              </a:p>
            </p:txBody>
          </p:sp>
        </p:grpSp>
        <p:sp>
          <p:nvSpPr>
            <p:cNvPr id="20548" name="Line 22"/>
            <p:cNvSpPr>
              <a:spLocks noChangeShapeType="1"/>
            </p:cNvSpPr>
            <p:nvPr/>
          </p:nvSpPr>
          <p:spPr bwMode="auto">
            <a:xfrm>
              <a:off x="5835" y="7717"/>
              <a:ext cx="0" cy="360"/>
            </a:xfrm>
            <a:prstGeom prst="line">
              <a:avLst/>
            </a:prstGeom>
            <a:noFill/>
            <a:ln w="1905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s-AR"/>
            </a:p>
          </p:txBody>
        </p:sp>
        <p:sp>
          <p:nvSpPr>
            <p:cNvPr id="20549" name="Line 23"/>
            <p:cNvSpPr>
              <a:spLocks noChangeShapeType="1"/>
            </p:cNvSpPr>
            <p:nvPr/>
          </p:nvSpPr>
          <p:spPr bwMode="auto">
            <a:xfrm>
              <a:off x="6375" y="8257"/>
              <a:ext cx="540" cy="360"/>
            </a:xfrm>
            <a:prstGeom prst="line">
              <a:avLst/>
            </a:prstGeom>
            <a:noFill/>
            <a:ln w="1905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s-AR"/>
            </a:p>
          </p:txBody>
        </p:sp>
        <p:sp>
          <p:nvSpPr>
            <p:cNvPr id="20550" name="Text Box 24"/>
            <p:cNvSpPr txBox="1">
              <a:spLocks noChangeArrowheads="1"/>
            </p:cNvSpPr>
            <p:nvPr/>
          </p:nvSpPr>
          <p:spPr bwMode="auto">
            <a:xfrm>
              <a:off x="6195" y="7717"/>
              <a:ext cx="540" cy="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baseline="0"/>
                <a:t>IV</a:t>
              </a:r>
              <a:endParaRPr lang="es-ES" altLang="es-AR" baseline="0"/>
            </a:p>
          </p:txBody>
        </p:sp>
      </p:grpSp>
      <p:grpSp>
        <p:nvGrpSpPr>
          <p:cNvPr id="5" name="Group 45"/>
          <p:cNvGrpSpPr>
            <a:grpSpLocks/>
          </p:cNvGrpSpPr>
          <p:nvPr/>
        </p:nvGrpSpPr>
        <p:grpSpPr bwMode="auto">
          <a:xfrm>
            <a:off x="2627313" y="863600"/>
            <a:ext cx="1439862" cy="1296988"/>
            <a:chOff x="7031" y="2778"/>
            <a:chExt cx="1330" cy="1440"/>
          </a:xfrm>
        </p:grpSpPr>
        <p:sp>
          <p:nvSpPr>
            <p:cNvPr id="20535" name="Oval 46"/>
            <p:cNvSpPr>
              <a:spLocks noChangeArrowheads="1"/>
            </p:cNvSpPr>
            <p:nvPr/>
          </p:nvSpPr>
          <p:spPr bwMode="auto">
            <a:xfrm>
              <a:off x="7031" y="2778"/>
              <a:ext cx="1260" cy="1440"/>
            </a:xfrm>
            <a:prstGeom prst="ellipse">
              <a:avLst/>
            </a:prstGeom>
            <a:solidFill>
              <a:srgbClr val="339966"/>
            </a:solidFill>
            <a:ln w="9525">
              <a:solidFill>
                <a:srgbClr val="000000"/>
              </a:solidFill>
              <a:round/>
              <a:headEnd/>
              <a:tailEnd/>
            </a:ln>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grpSp>
          <p:nvGrpSpPr>
            <p:cNvPr id="20536" name="Group 47"/>
            <p:cNvGrpSpPr>
              <a:grpSpLocks/>
            </p:cNvGrpSpPr>
            <p:nvPr/>
          </p:nvGrpSpPr>
          <p:grpSpPr bwMode="auto">
            <a:xfrm>
              <a:off x="7201" y="2891"/>
              <a:ext cx="900" cy="540"/>
              <a:chOff x="5841" y="2041"/>
              <a:chExt cx="1080" cy="540"/>
            </a:xfrm>
          </p:grpSpPr>
          <p:sp>
            <p:nvSpPr>
              <p:cNvPr id="20542" name="Oval 48"/>
              <p:cNvSpPr>
                <a:spLocks noChangeArrowheads="1"/>
              </p:cNvSpPr>
              <p:nvPr/>
            </p:nvSpPr>
            <p:spPr bwMode="auto">
              <a:xfrm>
                <a:off x="5841" y="2041"/>
                <a:ext cx="1080" cy="540"/>
              </a:xfrm>
              <a:prstGeom prst="ellipse">
                <a:avLst/>
              </a:prstGeom>
              <a:solidFill>
                <a:srgbClr val="FF99FF"/>
              </a:solidFill>
              <a:ln w="9525">
                <a:solidFill>
                  <a:srgbClr val="000000"/>
                </a:solidFill>
                <a:round/>
                <a:headEnd/>
                <a:tailEnd/>
              </a:ln>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20543" name="Text Box 49"/>
              <p:cNvSpPr txBox="1">
                <a:spLocks noChangeArrowheads="1"/>
              </p:cNvSpPr>
              <p:nvPr/>
            </p:nvSpPr>
            <p:spPr bwMode="auto">
              <a:xfrm>
                <a:off x="5841" y="2130"/>
                <a:ext cx="1080" cy="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baseline="0"/>
                  <a:t>FAD</a:t>
                </a:r>
                <a:endParaRPr lang="es-ES" altLang="es-AR" baseline="0"/>
              </a:p>
            </p:txBody>
          </p:sp>
        </p:grpSp>
        <p:grpSp>
          <p:nvGrpSpPr>
            <p:cNvPr id="20537" name="Group 50"/>
            <p:cNvGrpSpPr>
              <a:grpSpLocks/>
            </p:cNvGrpSpPr>
            <p:nvPr/>
          </p:nvGrpSpPr>
          <p:grpSpPr bwMode="auto">
            <a:xfrm>
              <a:off x="7281" y="3577"/>
              <a:ext cx="1080" cy="540"/>
              <a:chOff x="6021" y="4748"/>
              <a:chExt cx="1080" cy="540"/>
            </a:xfrm>
          </p:grpSpPr>
          <p:sp>
            <p:nvSpPr>
              <p:cNvPr id="20540" name="Oval 51"/>
              <p:cNvSpPr>
                <a:spLocks noChangeArrowheads="1"/>
              </p:cNvSpPr>
              <p:nvPr/>
            </p:nvSpPr>
            <p:spPr bwMode="auto">
              <a:xfrm>
                <a:off x="6021" y="4748"/>
                <a:ext cx="720" cy="540"/>
              </a:xfrm>
              <a:prstGeom prst="ellipse">
                <a:avLst/>
              </a:prstGeom>
              <a:solidFill>
                <a:srgbClr val="FF9900"/>
              </a:solidFill>
              <a:ln w="9525">
                <a:solidFill>
                  <a:srgbClr val="000000"/>
                </a:solidFill>
                <a:round/>
                <a:headEnd/>
                <a:tailEnd/>
              </a:ln>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20541" name="Text Box 52"/>
              <p:cNvSpPr txBox="1">
                <a:spLocks noChangeArrowheads="1"/>
              </p:cNvSpPr>
              <p:nvPr/>
            </p:nvSpPr>
            <p:spPr bwMode="auto">
              <a:xfrm>
                <a:off x="6021" y="4837"/>
                <a:ext cx="1080" cy="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baseline="0"/>
                  <a:t>Fe-S</a:t>
                </a:r>
                <a:endParaRPr lang="es-ES" altLang="es-AR" baseline="0"/>
              </a:p>
            </p:txBody>
          </p:sp>
        </p:grpSp>
        <p:sp>
          <p:nvSpPr>
            <p:cNvPr id="20538" name="Line 53"/>
            <p:cNvSpPr>
              <a:spLocks noChangeShapeType="1"/>
            </p:cNvSpPr>
            <p:nvPr/>
          </p:nvSpPr>
          <p:spPr bwMode="auto">
            <a:xfrm>
              <a:off x="7641" y="3397"/>
              <a:ext cx="0" cy="18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s-AR"/>
            </a:p>
          </p:txBody>
        </p:sp>
        <p:sp>
          <p:nvSpPr>
            <p:cNvPr id="20539" name="Text Box 54"/>
            <p:cNvSpPr txBox="1">
              <a:spLocks noChangeArrowheads="1"/>
            </p:cNvSpPr>
            <p:nvPr/>
          </p:nvSpPr>
          <p:spPr bwMode="auto">
            <a:xfrm>
              <a:off x="7821" y="3397"/>
              <a:ext cx="540" cy="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baseline="0"/>
                <a:t>II</a:t>
              </a:r>
              <a:endParaRPr lang="es-ES" altLang="es-AR" baseline="0"/>
            </a:p>
          </p:txBody>
        </p:sp>
      </p:grpSp>
      <p:sp>
        <p:nvSpPr>
          <p:cNvPr id="93241" name="AutoShape 57"/>
          <p:cNvSpPr>
            <a:spLocks noChangeArrowheads="1"/>
          </p:cNvSpPr>
          <p:nvPr/>
        </p:nvSpPr>
        <p:spPr bwMode="auto">
          <a:xfrm>
            <a:off x="3924300" y="863600"/>
            <a:ext cx="288925" cy="504825"/>
          </a:xfrm>
          <a:prstGeom prst="curvedRightArrow">
            <a:avLst>
              <a:gd name="adj1" fmla="val 34945"/>
              <a:gd name="adj2" fmla="val 69890"/>
              <a:gd name="adj3" fmla="val 33333"/>
            </a:avLst>
          </a:prstGeom>
          <a:solidFill>
            <a:schemeClr val="accent1"/>
          </a:solidFill>
          <a:ln w="9525">
            <a:solidFill>
              <a:schemeClr val="tx1"/>
            </a:solidFill>
            <a:miter lim="800000"/>
            <a:headEnd/>
            <a:tailEnd/>
          </a:ln>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93245" name="AutoShape 61"/>
          <p:cNvSpPr>
            <a:spLocks noChangeArrowheads="1"/>
          </p:cNvSpPr>
          <p:nvPr/>
        </p:nvSpPr>
        <p:spPr bwMode="auto">
          <a:xfrm rot="5400000">
            <a:off x="3060700" y="2447925"/>
            <a:ext cx="574675" cy="288925"/>
          </a:xfrm>
          <a:prstGeom prst="rightArrow">
            <a:avLst>
              <a:gd name="adj1" fmla="val 50000"/>
              <a:gd name="adj2" fmla="val 49725"/>
            </a:avLst>
          </a:prstGeom>
          <a:solidFill>
            <a:srgbClr val="B03C6B"/>
          </a:solidFill>
          <a:ln w="9525">
            <a:solidFill>
              <a:schemeClr val="tx1"/>
            </a:solidFill>
            <a:miter lim="800000"/>
            <a:headEnd/>
            <a:tailEnd/>
          </a:ln>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93246" name="AutoShape 62"/>
          <p:cNvSpPr>
            <a:spLocks noChangeArrowheads="1"/>
          </p:cNvSpPr>
          <p:nvPr/>
        </p:nvSpPr>
        <p:spPr bwMode="auto">
          <a:xfrm rot="5211883">
            <a:off x="7131050" y="3967163"/>
            <a:ext cx="504825" cy="288925"/>
          </a:xfrm>
          <a:prstGeom prst="rightArrow">
            <a:avLst>
              <a:gd name="adj1" fmla="val 50000"/>
              <a:gd name="adj2" fmla="val 43681"/>
            </a:avLst>
          </a:prstGeom>
          <a:solidFill>
            <a:srgbClr val="B03C6B"/>
          </a:solidFill>
          <a:ln w="9525">
            <a:solidFill>
              <a:schemeClr val="tx1"/>
            </a:solidFill>
            <a:miter lim="800000"/>
            <a:headEnd/>
            <a:tailEnd/>
          </a:ln>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93248" name="AutoShape 64"/>
          <p:cNvSpPr>
            <a:spLocks noChangeArrowheads="1"/>
          </p:cNvSpPr>
          <p:nvPr/>
        </p:nvSpPr>
        <p:spPr bwMode="auto">
          <a:xfrm>
            <a:off x="6516688" y="3313113"/>
            <a:ext cx="360362" cy="288925"/>
          </a:xfrm>
          <a:prstGeom prst="rightArrow">
            <a:avLst>
              <a:gd name="adj1" fmla="val 50000"/>
              <a:gd name="adj2" fmla="val 31181"/>
            </a:avLst>
          </a:prstGeom>
          <a:solidFill>
            <a:srgbClr val="B03C6B"/>
          </a:solidFill>
          <a:ln w="9525">
            <a:solidFill>
              <a:schemeClr val="tx1"/>
            </a:solidFill>
            <a:miter lim="800000"/>
            <a:headEnd/>
            <a:tailEnd/>
          </a:ln>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93253" name="Text Box 69"/>
          <p:cNvSpPr txBox="1">
            <a:spLocks noChangeArrowheads="1"/>
          </p:cNvSpPr>
          <p:nvPr/>
        </p:nvSpPr>
        <p:spPr bwMode="auto">
          <a:xfrm>
            <a:off x="2627313" y="4797425"/>
            <a:ext cx="2016125" cy="1058863"/>
          </a:xfrm>
          <a:prstGeom prst="rect">
            <a:avLst/>
          </a:prstGeom>
          <a:noFill/>
          <a:ln w="9525">
            <a:solidFill>
              <a:srgbClr val="3399FF"/>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1400" u="sng" baseline="0">
                <a:solidFill>
                  <a:srgbClr val="0000FF"/>
                </a:solidFill>
              </a:rPr>
              <a:t>Complejo III</a:t>
            </a:r>
          </a:p>
          <a:p>
            <a:pPr eaLnBrk="1" hangingPunct="1">
              <a:spcBef>
                <a:spcPct val="50000"/>
              </a:spcBef>
            </a:pPr>
            <a:r>
              <a:rPr lang="es-ES" altLang="es-AR" sz="1400" i="1" baseline="0">
                <a:solidFill>
                  <a:srgbClr val="0000FF"/>
                </a:solidFill>
              </a:rPr>
              <a:t>CITOCROMO C –COENZIMA Q OXIDO REDUCTASA</a:t>
            </a:r>
          </a:p>
        </p:txBody>
      </p:sp>
      <p:sp>
        <p:nvSpPr>
          <p:cNvPr id="93254" name="Text Box 70"/>
          <p:cNvSpPr txBox="1">
            <a:spLocks noChangeArrowheads="1"/>
          </p:cNvSpPr>
          <p:nvPr/>
        </p:nvSpPr>
        <p:spPr bwMode="auto">
          <a:xfrm>
            <a:off x="5219700" y="5445125"/>
            <a:ext cx="1368425" cy="846138"/>
          </a:xfrm>
          <a:prstGeom prst="rect">
            <a:avLst/>
          </a:prstGeom>
          <a:noFill/>
          <a:ln w="9525">
            <a:solidFill>
              <a:srgbClr val="3399FF"/>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1400" u="sng" baseline="0">
                <a:solidFill>
                  <a:srgbClr val="0000FF"/>
                </a:solidFill>
              </a:rPr>
              <a:t>Complejo IV</a:t>
            </a:r>
          </a:p>
          <a:p>
            <a:pPr eaLnBrk="1" hangingPunct="1">
              <a:spcBef>
                <a:spcPct val="50000"/>
              </a:spcBef>
            </a:pPr>
            <a:r>
              <a:rPr lang="es-ES" altLang="es-AR" sz="1400" i="1" baseline="0">
                <a:solidFill>
                  <a:srgbClr val="0000FF"/>
                </a:solidFill>
              </a:rPr>
              <a:t>CITOCROMO OXIDASA</a:t>
            </a:r>
          </a:p>
        </p:txBody>
      </p:sp>
      <p:sp>
        <p:nvSpPr>
          <p:cNvPr id="93255" name="Text Box 71"/>
          <p:cNvSpPr txBox="1">
            <a:spLocks noChangeArrowheads="1"/>
          </p:cNvSpPr>
          <p:nvPr/>
        </p:nvSpPr>
        <p:spPr bwMode="auto">
          <a:xfrm>
            <a:off x="8135938" y="4752975"/>
            <a:ext cx="1008062" cy="779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b="1" baseline="0"/>
              <a:t>Cit.a</a:t>
            </a:r>
          </a:p>
          <a:p>
            <a:pPr eaLnBrk="1" hangingPunct="1">
              <a:spcBef>
                <a:spcPct val="50000"/>
              </a:spcBef>
            </a:pPr>
            <a:r>
              <a:rPr lang="es-ES" altLang="es-AR" b="1" baseline="0"/>
              <a:t>Cit a</a:t>
            </a:r>
            <a:r>
              <a:rPr lang="es-ES" altLang="es-AR" b="1"/>
              <a:t>3</a:t>
            </a:r>
            <a:endParaRPr lang="es-ES" altLang="es-AR" b="1" baseline="0"/>
          </a:p>
        </p:txBody>
      </p:sp>
      <p:sp>
        <p:nvSpPr>
          <p:cNvPr id="93256" name="Text Box 72"/>
          <p:cNvSpPr txBox="1">
            <a:spLocks noChangeArrowheads="1"/>
          </p:cNvSpPr>
          <p:nvPr/>
        </p:nvSpPr>
        <p:spPr bwMode="auto">
          <a:xfrm>
            <a:off x="8172450" y="2952750"/>
            <a:ext cx="1008063" cy="779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b="1" baseline="0"/>
              <a:t>Cit.c</a:t>
            </a:r>
          </a:p>
          <a:p>
            <a:pPr eaLnBrk="1" hangingPunct="1">
              <a:spcBef>
                <a:spcPct val="50000"/>
              </a:spcBef>
            </a:pPr>
            <a:endParaRPr lang="es-ES" altLang="es-AR" b="1" baseline="0"/>
          </a:p>
        </p:txBody>
      </p:sp>
      <p:grpSp>
        <p:nvGrpSpPr>
          <p:cNvPr id="8" name="Group 12"/>
          <p:cNvGrpSpPr>
            <a:grpSpLocks/>
          </p:cNvGrpSpPr>
          <p:nvPr/>
        </p:nvGrpSpPr>
        <p:grpSpPr bwMode="auto">
          <a:xfrm>
            <a:off x="6877050" y="2952750"/>
            <a:ext cx="1304925" cy="790575"/>
            <a:chOff x="5301" y="6097"/>
            <a:chExt cx="1260" cy="720"/>
          </a:xfrm>
        </p:grpSpPr>
        <p:sp>
          <p:nvSpPr>
            <p:cNvPr id="20533" name="Oval 13"/>
            <p:cNvSpPr>
              <a:spLocks noChangeArrowheads="1"/>
            </p:cNvSpPr>
            <p:nvPr/>
          </p:nvSpPr>
          <p:spPr bwMode="auto">
            <a:xfrm>
              <a:off x="5301" y="6097"/>
              <a:ext cx="1260" cy="720"/>
            </a:xfrm>
            <a:prstGeom prst="ellipse">
              <a:avLst/>
            </a:prstGeom>
            <a:solidFill>
              <a:srgbClr val="339966"/>
            </a:solidFill>
            <a:ln w="9525">
              <a:solidFill>
                <a:srgbClr val="000000"/>
              </a:solidFill>
              <a:round/>
              <a:headEnd/>
              <a:tailEnd/>
            </a:ln>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20534" name="Text Box 14"/>
            <p:cNvSpPr txBox="1">
              <a:spLocks noChangeArrowheads="1"/>
            </p:cNvSpPr>
            <p:nvPr/>
          </p:nvSpPr>
          <p:spPr bwMode="auto">
            <a:xfrm>
              <a:off x="5661" y="6277"/>
              <a:ext cx="540" cy="360"/>
            </a:xfrm>
            <a:prstGeom prst="rect">
              <a:avLst/>
            </a:prstGeom>
            <a:solidFill>
              <a:srgbClr val="FFFF99"/>
            </a:solidFill>
            <a:ln w="9525">
              <a:solidFill>
                <a:srgbClr val="000000"/>
              </a:solidFill>
              <a:miter lim="800000"/>
              <a:headEnd/>
              <a:tailEnd/>
            </a:ln>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aseline="0"/>
                <a:t>Fe</a:t>
              </a:r>
            </a:p>
          </p:txBody>
        </p:sp>
      </p:grpSp>
      <p:grpSp>
        <p:nvGrpSpPr>
          <p:cNvPr id="9" name="Group 80"/>
          <p:cNvGrpSpPr>
            <a:grpSpLocks/>
          </p:cNvGrpSpPr>
          <p:nvPr/>
        </p:nvGrpSpPr>
        <p:grpSpPr bwMode="auto">
          <a:xfrm>
            <a:off x="4391025" y="2662238"/>
            <a:ext cx="1981200" cy="1487487"/>
            <a:chOff x="2766" y="1677"/>
            <a:chExt cx="1248" cy="937"/>
          </a:xfrm>
        </p:grpSpPr>
        <p:grpSp>
          <p:nvGrpSpPr>
            <p:cNvPr id="20523" name="Group 79"/>
            <p:cNvGrpSpPr>
              <a:grpSpLocks/>
            </p:cNvGrpSpPr>
            <p:nvPr/>
          </p:nvGrpSpPr>
          <p:grpSpPr bwMode="auto">
            <a:xfrm>
              <a:off x="2766" y="1677"/>
              <a:ext cx="1248" cy="937"/>
              <a:chOff x="2789" y="1678"/>
              <a:chExt cx="1248" cy="937"/>
            </a:xfrm>
          </p:grpSpPr>
          <p:grpSp>
            <p:nvGrpSpPr>
              <p:cNvPr id="20526" name="Group 77"/>
              <p:cNvGrpSpPr>
                <a:grpSpLocks/>
              </p:cNvGrpSpPr>
              <p:nvPr/>
            </p:nvGrpSpPr>
            <p:grpSpPr bwMode="auto">
              <a:xfrm>
                <a:off x="2789" y="1678"/>
                <a:ext cx="1248" cy="937"/>
                <a:chOff x="2789" y="1706"/>
                <a:chExt cx="1248" cy="937"/>
              </a:xfrm>
            </p:grpSpPr>
            <p:sp>
              <p:nvSpPr>
                <p:cNvPr id="20531" name="Oval 26"/>
                <p:cNvSpPr>
                  <a:spLocks noChangeArrowheads="1"/>
                </p:cNvSpPr>
                <p:nvPr/>
              </p:nvSpPr>
              <p:spPr bwMode="auto">
                <a:xfrm rot="-5400000">
                  <a:off x="2944" y="1551"/>
                  <a:ext cx="937" cy="1248"/>
                </a:xfrm>
                <a:prstGeom prst="ellipse">
                  <a:avLst/>
                </a:prstGeom>
                <a:solidFill>
                  <a:srgbClr val="339966"/>
                </a:solidFill>
                <a:ln w="9525">
                  <a:solidFill>
                    <a:srgbClr val="000000"/>
                  </a:solidFill>
                  <a:round/>
                  <a:headEnd/>
                  <a:tailEnd/>
                </a:ln>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20532" name="Text Box 29"/>
                <p:cNvSpPr txBox="1">
                  <a:spLocks noChangeArrowheads="1"/>
                </p:cNvSpPr>
                <p:nvPr/>
              </p:nvSpPr>
              <p:spPr bwMode="auto">
                <a:xfrm>
                  <a:off x="3186" y="2093"/>
                  <a:ext cx="783" cy="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baseline="0"/>
                    <a:t>Fe-S</a:t>
                  </a:r>
                  <a:endParaRPr lang="es-ES" altLang="es-AR" baseline="0"/>
                </a:p>
              </p:txBody>
            </p:sp>
          </p:grpSp>
          <p:sp>
            <p:nvSpPr>
              <p:cNvPr id="20527" name="Text Box 31"/>
              <p:cNvSpPr txBox="1">
                <a:spLocks noChangeArrowheads="1"/>
              </p:cNvSpPr>
              <p:nvPr/>
            </p:nvSpPr>
            <p:spPr bwMode="auto">
              <a:xfrm>
                <a:off x="2828" y="2093"/>
                <a:ext cx="324" cy="220"/>
              </a:xfrm>
              <a:prstGeom prst="rect">
                <a:avLst/>
              </a:prstGeom>
              <a:solidFill>
                <a:srgbClr val="FFFF99"/>
              </a:solidFill>
              <a:ln w="9525">
                <a:solidFill>
                  <a:srgbClr val="000000"/>
                </a:solidFill>
                <a:miter lim="800000"/>
                <a:headEnd/>
                <a:tailEnd/>
              </a:ln>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aseline="0"/>
                  <a:t>Fe</a:t>
                </a:r>
              </a:p>
            </p:txBody>
          </p:sp>
          <p:sp>
            <p:nvSpPr>
              <p:cNvPr id="20528" name="Oval 28"/>
              <p:cNvSpPr>
                <a:spLocks noChangeArrowheads="1"/>
              </p:cNvSpPr>
              <p:nvPr/>
            </p:nvSpPr>
            <p:spPr bwMode="auto">
              <a:xfrm>
                <a:off x="3198" y="2069"/>
                <a:ext cx="453" cy="272"/>
              </a:xfrm>
              <a:prstGeom prst="ellipse">
                <a:avLst/>
              </a:prstGeom>
              <a:solidFill>
                <a:srgbClr val="FF9900"/>
              </a:solidFill>
              <a:ln w="9525">
                <a:solidFill>
                  <a:srgbClr val="000000"/>
                </a:solidFill>
                <a:round/>
                <a:headEnd/>
                <a:tailEnd/>
              </a:ln>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_tradnl" altLang="es-AR" baseline="0"/>
                  <a:t>Fe</a:t>
                </a:r>
              </a:p>
            </p:txBody>
          </p:sp>
          <p:sp>
            <p:nvSpPr>
              <p:cNvPr id="20529" name="Text Box 30"/>
              <p:cNvSpPr txBox="1">
                <a:spLocks noChangeArrowheads="1"/>
              </p:cNvSpPr>
              <p:nvPr/>
            </p:nvSpPr>
            <p:spPr bwMode="auto">
              <a:xfrm>
                <a:off x="3714" y="2098"/>
                <a:ext cx="300" cy="243"/>
              </a:xfrm>
              <a:prstGeom prst="rect">
                <a:avLst/>
              </a:prstGeom>
              <a:solidFill>
                <a:srgbClr val="FFFF99"/>
              </a:solidFill>
              <a:ln w="9525">
                <a:solidFill>
                  <a:srgbClr val="000000"/>
                </a:solidFill>
                <a:miter lim="800000"/>
                <a:headEnd/>
                <a:tailEnd/>
              </a:ln>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aseline="0"/>
                  <a:t>Fe</a:t>
                </a:r>
              </a:p>
            </p:txBody>
          </p:sp>
          <p:sp>
            <p:nvSpPr>
              <p:cNvPr id="20530" name="Line 33"/>
              <p:cNvSpPr>
                <a:spLocks noChangeShapeType="1"/>
              </p:cNvSpPr>
              <p:nvPr/>
            </p:nvSpPr>
            <p:spPr bwMode="auto">
              <a:xfrm rot="-5400000">
                <a:off x="3738" y="2150"/>
                <a:ext cx="0" cy="99"/>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s-AR"/>
              </a:p>
            </p:txBody>
          </p:sp>
        </p:grpSp>
        <p:sp>
          <p:nvSpPr>
            <p:cNvPr id="20524" name="Text Box 34"/>
            <p:cNvSpPr txBox="1">
              <a:spLocks noChangeArrowheads="1"/>
            </p:cNvSpPr>
            <p:nvPr/>
          </p:nvSpPr>
          <p:spPr bwMode="auto">
            <a:xfrm rot="-176587">
              <a:off x="3259" y="1774"/>
              <a:ext cx="391" cy="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baseline="0"/>
                <a:t>III</a:t>
              </a:r>
              <a:endParaRPr lang="es-ES" altLang="es-AR" baseline="0"/>
            </a:p>
          </p:txBody>
        </p:sp>
        <p:sp>
          <p:nvSpPr>
            <p:cNvPr id="20525" name="Line 32"/>
            <p:cNvSpPr>
              <a:spLocks noChangeShapeType="1"/>
            </p:cNvSpPr>
            <p:nvPr/>
          </p:nvSpPr>
          <p:spPr bwMode="auto">
            <a:xfrm rot="-5400000">
              <a:off x="3204" y="2150"/>
              <a:ext cx="0" cy="99"/>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s-AR"/>
            </a:p>
          </p:txBody>
        </p:sp>
      </p:grpSp>
      <p:sp>
        <p:nvSpPr>
          <p:cNvPr id="93239" name="Text Box 55"/>
          <p:cNvSpPr txBox="1">
            <a:spLocks noChangeArrowheads="1"/>
          </p:cNvSpPr>
          <p:nvPr/>
        </p:nvSpPr>
        <p:spPr bwMode="auto">
          <a:xfrm>
            <a:off x="4284663" y="549275"/>
            <a:ext cx="1512887" cy="360363"/>
          </a:xfrm>
          <a:prstGeom prst="rect">
            <a:avLst/>
          </a:prstGeom>
          <a:solidFill>
            <a:schemeClr val="accent1"/>
          </a:solidFill>
          <a:ln w="9525">
            <a:solidFill>
              <a:srgbClr val="0000FF"/>
            </a:solidFill>
            <a:miter lim="800000"/>
            <a:headEnd/>
            <a:tailEnd/>
          </a:ln>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baseline="0">
                <a:solidFill>
                  <a:srgbClr val="000000"/>
                </a:solidFill>
              </a:rPr>
              <a:t>Fumarato</a:t>
            </a:r>
            <a:endParaRPr lang="es-ES" altLang="es-AR" baseline="0"/>
          </a:p>
        </p:txBody>
      </p:sp>
      <p:sp>
        <p:nvSpPr>
          <p:cNvPr id="93240" name="Text Box 56"/>
          <p:cNvSpPr txBox="1">
            <a:spLocks noChangeArrowheads="1"/>
          </p:cNvSpPr>
          <p:nvPr/>
        </p:nvSpPr>
        <p:spPr bwMode="auto">
          <a:xfrm>
            <a:off x="4356100" y="1196975"/>
            <a:ext cx="1439863" cy="431800"/>
          </a:xfrm>
          <a:prstGeom prst="rect">
            <a:avLst/>
          </a:prstGeom>
          <a:solidFill>
            <a:schemeClr val="accent1"/>
          </a:solidFill>
          <a:ln w="9525">
            <a:solidFill>
              <a:srgbClr val="0000FF"/>
            </a:solidFill>
            <a:miter lim="800000"/>
            <a:headEnd/>
            <a:tailEnd/>
          </a:ln>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baseline="0">
                <a:solidFill>
                  <a:srgbClr val="000000"/>
                </a:solidFill>
              </a:rPr>
              <a:t>Succinato</a:t>
            </a:r>
            <a:endParaRPr lang="es-ES" altLang="es-AR" b="1" baseline="0"/>
          </a:p>
        </p:txBody>
      </p:sp>
      <p:sp>
        <p:nvSpPr>
          <p:cNvPr id="93244" name="AutoShape 60"/>
          <p:cNvSpPr>
            <a:spLocks noChangeArrowheads="1"/>
          </p:cNvSpPr>
          <p:nvPr/>
        </p:nvSpPr>
        <p:spPr bwMode="auto">
          <a:xfrm>
            <a:off x="2195513" y="3284538"/>
            <a:ext cx="360362" cy="288925"/>
          </a:xfrm>
          <a:prstGeom prst="rightArrow">
            <a:avLst>
              <a:gd name="adj1" fmla="val 50000"/>
              <a:gd name="adj2" fmla="val 31181"/>
            </a:avLst>
          </a:prstGeom>
          <a:solidFill>
            <a:srgbClr val="B03C6B"/>
          </a:solidFill>
          <a:ln w="9525">
            <a:solidFill>
              <a:schemeClr val="tx1"/>
            </a:solidFill>
            <a:miter lim="800000"/>
            <a:headEnd/>
            <a:tailEnd/>
          </a:ln>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93247" name="AutoShape 63"/>
          <p:cNvSpPr>
            <a:spLocks noChangeArrowheads="1"/>
          </p:cNvSpPr>
          <p:nvPr/>
        </p:nvSpPr>
        <p:spPr bwMode="auto">
          <a:xfrm>
            <a:off x="4067175" y="3284538"/>
            <a:ext cx="360363" cy="288925"/>
          </a:xfrm>
          <a:prstGeom prst="rightArrow">
            <a:avLst>
              <a:gd name="adj1" fmla="val 50000"/>
              <a:gd name="adj2" fmla="val 31181"/>
            </a:avLst>
          </a:prstGeom>
          <a:solidFill>
            <a:srgbClr val="B03C6B"/>
          </a:solidFill>
          <a:ln w="9525">
            <a:solidFill>
              <a:schemeClr val="tx1"/>
            </a:solidFill>
            <a:miter lim="800000"/>
            <a:headEnd/>
            <a:tailEnd/>
          </a:ln>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93252" name="Text Box 68"/>
          <p:cNvSpPr txBox="1">
            <a:spLocks noChangeArrowheads="1"/>
          </p:cNvSpPr>
          <p:nvPr/>
        </p:nvSpPr>
        <p:spPr bwMode="auto">
          <a:xfrm>
            <a:off x="6084888" y="549275"/>
            <a:ext cx="1943100" cy="846138"/>
          </a:xfrm>
          <a:prstGeom prst="rect">
            <a:avLst/>
          </a:prstGeom>
          <a:noFill/>
          <a:ln w="9525">
            <a:solidFill>
              <a:srgbClr val="3399FF"/>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1400" u="sng" baseline="0">
                <a:solidFill>
                  <a:srgbClr val="0000FF"/>
                </a:solidFill>
              </a:rPr>
              <a:t>Complejo II</a:t>
            </a:r>
          </a:p>
          <a:p>
            <a:pPr eaLnBrk="1" hangingPunct="1">
              <a:spcBef>
                <a:spcPct val="50000"/>
              </a:spcBef>
            </a:pPr>
            <a:r>
              <a:rPr lang="es-ES" altLang="es-AR" sz="1400" i="1" baseline="0">
                <a:solidFill>
                  <a:srgbClr val="0000FF"/>
                </a:solidFill>
              </a:rPr>
              <a:t>SUCCINATO DESHIDROGENASA</a:t>
            </a:r>
          </a:p>
        </p:txBody>
      </p:sp>
      <p:grpSp>
        <p:nvGrpSpPr>
          <p:cNvPr id="20501" name="Group 81"/>
          <p:cNvGrpSpPr>
            <a:grpSpLocks/>
          </p:cNvGrpSpPr>
          <p:nvPr/>
        </p:nvGrpSpPr>
        <p:grpSpPr bwMode="auto">
          <a:xfrm>
            <a:off x="0" y="1196975"/>
            <a:ext cx="2303463" cy="2663825"/>
            <a:chOff x="23" y="771"/>
            <a:chExt cx="1451" cy="1678"/>
          </a:xfrm>
        </p:grpSpPr>
        <p:grpSp>
          <p:nvGrpSpPr>
            <p:cNvPr id="20506" name="Group 6"/>
            <p:cNvGrpSpPr>
              <a:grpSpLocks/>
            </p:cNvGrpSpPr>
            <p:nvPr/>
          </p:nvGrpSpPr>
          <p:grpSpPr bwMode="auto">
            <a:xfrm>
              <a:off x="385" y="771"/>
              <a:ext cx="590" cy="408"/>
              <a:chOff x="5841" y="2041"/>
              <a:chExt cx="1080" cy="540"/>
            </a:xfrm>
          </p:grpSpPr>
          <p:sp>
            <p:nvSpPr>
              <p:cNvPr id="20521" name="Oval 7"/>
              <p:cNvSpPr>
                <a:spLocks noChangeArrowheads="1"/>
              </p:cNvSpPr>
              <p:nvPr/>
            </p:nvSpPr>
            <p:spPr bwMode="auto">
              <a:xfrm>
                <a:off x="5841" y="2041"/>
                <a:ext cx="1080" cy="540"/>
              </a:xfrm>
              <a:prstGeom prst="ellipse">
                <a:avLst/>
              </a:prstGeom>
              <a:solidFill>
                <a:srgbClr val="FF9900"/>
              </a:solidFill>
              <a:ln w="9525">
                <a:solidFill>
                  <a:srgbClr val="000000"/>
                </a:solidFill>
                <a:round/>
                <a:headEnd/>
                <a:tailEnd/>
              </a:ln>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20522" name="Text Box 8"/>
              <p:cNvSpPr txBox="1">
                <a:spLocks noChangeArrowheads="1"/>
              </p:cNvSpPr>
              <p:nvPr/>
            </p:nvSpPr>
            <p:spPr bwMode="auto">
              <a:xfrm>
                <a:off x="5841" y="2130"/>
                <a:ext cx="1080" cy="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baseline="0"/>
                  <a:t>NADH</a:t>
                </a:r>
                <a:endParaRPr lang="es-ES" altLang="es-AR" baseline="0"/>
              </a:p>
            </p:txBody>
          </p:sp>
        </p:grpSp>
        <p:grpSp>
          <p:nvGrpSpPr>
            <p:cNvPr id="20507" name="Group 35"/>
            <p:cNvGrpSpPr>
              <a:grpSpLocks/>
            </p:cNvGrpSpPr>
            <p:nvPr/>
          </p:nvGrpSpPr>
          <p:grpSpPr bwMode="auto">
            <a:xfrm>
              <a:off x="612" y="1270"/>
              <a:ext cx="862" cy="1179"/>
              <a:chOff x="4990" y="2137"/>
              <a:chExt cx="1391" cy="1620"/>
            </a:xfrm>
          </p:grpSpPr>
          <p:sp>
            <p:nvSpPr>
              <p:cNvPr id="20512" name="Oval 36"/>
              <p:cNvSpPr>
                <a:spLocks noChangeArrowheads="1"/>
              </p:cNvSpPr>
              <p:nvPr/>
            </p:nvSpPr>
            <p:spPr bwMode="auto">
              <a:xfrm>
                <a:off x="4990" y="2137"/>
                <a:ext cx="1260" cy="1620"/>
              </a:xfrm>
              <a:prstGeom prst="ellipse">
                <a:avLst/>
              </a:prstGeom>
              <a:solidFill>
                <a:srgbClr val="339966"/>
              </a:solidFill>
              <a:ln w="9525">
                <a:solidFill>
                  <a:srgbClr val="000000"/>
                </a:solidFill>
                <a:round/>
                <a:headEnd/>
                <a:tailEnd/>
              </a:ln>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grpSp>
            <p:nvGrpSpPr>
              <p:cNvPr id="20513" name="Group 37"/>
              <p:cNvGrpSpPr>
                <a:grpSpLocks/>
              </p:cNvGrpSpPr>
              <p:nvPr/>
            </p:nvGrpSpPr>
            <p:grpSpPr bwMode="auto">
              <a:xfrm>
                <a:off x="5160" y="2317"/>
                <a:ext cx="900" cy="540"/>
                <a:chOff x="5841" y="2041"/>
                <a:chExt cx="1080" cy="540"/>
              </a:xfrm>
            </p:grpSpPr>
            <p:sp>
              <p:nvSpPr>
                <p:cNvPr id="20519" name="Oval 38"/>
                <p:cNvSpPr>
                  <a:spLocks noChangeArrowheads="1"/>
                </p:cNvSpPr>
                <p:nvPr/>
              </p:nvSpPr>
              <p:spPr bwMode="auto">
                <a:xfrm>
                  <a:off x="5841" y="2041"/>
                  <a:ext cx="1080" cy="540"/>
                </a:xfrm>
                <a:prstGeom prst="ellipse">
                  <a:avLst/>
                </a:prstGeom>
                <a:solidFill>
                  <a:srgbClr val="FF99FF"/>
                </a:solidFill>
                <a:ln w="9525">
                  <a:solidFill>
                    <a:srgbClr val="000000"/>
                  </a:solidFill>
                  <a:round/>
                  <a:headEnd/>
                  <a:tailEnd/>
                </a:ln>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20520" name="Text Box 39"/>
                <p:cNvSpPr txBox="1">
                  <a:spLocks noChangeArrowheads="1"/>
                </p:cNvSpPr>
                <p:nvPr/>
              </p:nvSpPr>
              <p:spPr bwMode="auto">
                <a:xfrm>
                  <a:off x="5841" y="2130"/>
                  <a:ext cx="1080" cy="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baseline="0"/>
                    <a:t>FMN</a:t>
                  </a:r>
                </a:p>
              </p:txBody>
            </p:sp>
          </p:grpSp>
          <p:grpSp>
            <p:nvGrpSpPr>
              <p:cNvPr id="20514" name="Group 40"/>
              <p:cNvGrpSpPr>
                <a:grpSpLocks/>
              </p:cNvGrpSpPr>
              <p:nvPr/>
            </p:nvGrpSpPr>
            <p:grpSpPr bwMode="auto">
              <a:xfrm>
                <a:off x="5301" y="3037"/>
                <a:ext cx="1080" cy="540"/>
                <a:chOff x="6021" y="4748"/>
                <a:chExt cx="1080" cy="540"/>
              </a:xfrm>
            </p:grpSpPr>
            <p:sp>
              <p:nvSpPr>
                <p:cNvPr id="20517" name="Oval 41"/>
                <p:cNvSpPr>
                  <a:spLocks noChangeArrowheads="1"/>
                </p:cNvSpPr>
                <p:nvPr/>
              </p:nvSpPr>
              <p:spPr bwMode="auto">
                <a:xfrm>
                  <a:off x="6021" y="4748"/>
                  <a:ext cx="720" cy="540"/>
                </a:xfrm>
                <a:prstGeom prst="ellipse">
                  <a:avLst/>
                </a:prstGeom>
                <a:solidFill>
                  <a:srgbClr val="FF9900"/>
                </a:solidFill>
                <a:ln w="9525">
                  <a:solidFill>
                    <a:srgbClr val="000000"/>
                  </a:solidFill>
                  <a:round/>
                  <a:headEnd/>
                  <a:tailEnd/>
                </a:ln>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20518" name="Text Box 42"/>
                <p:cNvSpPr txBox="1">
                  <a:spLocks noChangeArrowheads="1"/>
                </p:cNvSpPr>
                <p:nvPr/>
              </p:nvSpPr>
              <p:spPr bwMode="auto">
                <a:xfrm>
                  <a:off x="6021" y="4837"/>
                  <a:ext cx="1080" cy="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baseline="0"/>
                    <a:t>Fe-S</a:t>
                  </a:r>
                </a:p>
              </p:txBody>
            </p:sp>
          </p:grpSp>
          <p:sp>
            <p:nvSpPr>
              <p:cNvPr id="20515" name="Line 43"/>
              <p:cNvSpPr>
                <a:spLocks noChangeShapeType="1"/>
              </p:cNvSpPr>
              <p:nvPr/>
            </p:nvSpPr>
            <p:spPr bwMode="auto">
              <a:xfrm>
                <a:off x="5661" y="2857"/>
                <a:ext cx="0" cy="18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s-AR"/>
              </a:p>
            </p:txBody>
          </p:sp>
          <p:sp>
            <p:nvSpPr>
              <p:cNvPr id="20516" name="Text Box 44"/>
              <p:cNvSpPr txBox="1">
                <a:spLocks noChangeArrowheads="1"/>
              </p:cNvSpPr>
              <p:nvPr/>
            </p:nvSpPr>
            <p:spPr bwMode="auto">
              <a:xfrm>
                <a:off x="5841" y="2857"/>
                <a:ext cx="360" cy="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baseline="0"/>
                  <a:t>I</a:t>
                </a:r>
              </a:p>
            </p:txBody>
          </p:sp>
        </p:grpSp>
        <p:sp>
          <p:nvSpPr>
            <p:cNvPr id="20508" name="AutoShape 66"/>
            <p:cNvSpPr>
              <a:spLocks noChangeArrowheads="1"/>
            </p:cNvSpPr>
            <p:nvPr/>
          </p:nvSpPr>
          <p:spPr bwMode="auto">
            <a:xfrm rot="973640">
              <a:off x="612" y="1179"/>
              <a:ext cx="136" cy="318"/>
            </a:xfrm>
            <a:prstGeom prst="curvedLeftArrow">
              <a:avLst>
                <a:gd name="adj1" fmla="val 46765"/>
                <a:gd name="adj2" fmla="val 93529"/>
                <a:gd name="adj3" fmla="val 33333"/>
              </a:avLst>
            </a:prstGeom>
            <a:solidFill>
              <a:schemeClr val="accent1"/>
            </a:solidFill>
            <a:ln w="9525">
              <a:solidFill>
                <a:schemeClr val="tx1"/>
              </a:solidFill>
              <a:miter lim="800000"/>
              <a:headEnd/>
              <a:tailEnd/>
            </a:ln>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20509" name="Text Box 65"/>
            <p:cNvSpPr txBox="1">
              <a:spLocks noChangeArrowheads="1"/>
            </p:cNvSpPr>
            <p:nvPr/>
          </p:nvSpPr>
          <p:spPr bwMode="auto">
            <a:xfrm>
              <a:off x="23" y="1344"/>
              <a:ext cx="544" cy="237"/>
            </a:xfrm>
            <a:prstGeom prst="rect">
              <a:avLst/>
            </a:prstGeom>
            <a:noFill/>
            <a:ln w="9525">
              <a:solidFill>
                <a:srgbClr val="3399FF"/>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b="1" baseline="0"/>
                <a:t>NAD</a:t>
              </a:r>
              <a:r>
                <a:rPr lang="es-ES" altLang="es-AR" b="1" baseline="30000"/>
                <a:t>+</a:t>
              </a:r>
              <a:endParaRPr lang="es-ES" altLang="es-AR" b="1" baseline="0"/>
            </a:p>
          </p:txBody>
        </p:sp>
        <p:sp>
          <p:nvSpPr>
            <p:cNvPr id="20510" name="Oval 74"/>
            <p:cNvSpPr>
              <a:spLocks noChangeArrowheads="1"/>
            </p:cNvSpPr>
            <p:nvPr/>
          </p:nvSpPr>
          <p:spPr bwMode="auto">
            <a:xfrm>
              <a:off x="930" y="1117"/>
              <a:ext cx="318" cy="272"/>
            </a:xfrm>
            <a:prstGeom prst="ellipse">
              <a:avLst/>
            </a:prstGeom>
            <a:solidFill>
              <a:srgbClr val="F42B0A"/>
            </a:solidFill>
            <a:ln w="9525">
              <a:solidFill>
                <a:schemeClr val="tx1"/>
              </a:solidFill>
              <a:round/>
              <a:headEnd/>
              <a:tailEnd/>
            </a:ln>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algn="ctr" eaLnBrk="1" hangingPunct="1"/>
              <a:r>
                <a:rPr lang="es-ES" altLang="es-AR" b="1" baseline="0"/>
                <a:t>e</a:t>
              </a:r>
              <a:r>
                <a:rPr lang="es-ES" altLang="es-AR" b="1" baseline="30000"/>
                <a:t>-</a:t>
              </a:r>
              <a:endParaRPr lang="es-ES" altLang="es-AR" b="1" baseline="0"/>
            </a:p>
          </p:txBody>
        </p:sp>
        <p:sp>
          <p:nvSpPr>
            <p:cNvPr id="20511" name="Freeform 75"/>
            <p:cNvSpPr>
              <a:spLocks/>
            </p:cNvSpPr>
            <p:nvPr/>
          </p:nvSpPr>
          <p:spPr bwMode="auto">
            <a:xfrm>
              <a:off x="839" y="1162"/>
              <a:ext cx="91" cy="91"/>
            </a:xfrm>
            <a:custGeom>
              <a:avLst/>
              <a:gdLst>
                <a:gd name="T0" fmla="*/ 0 w 91"/>
                <a:gd name="T1" fmla="*/ 0 h 91"/>
                <a:gd name="T2" fmla="*/ 91 w 91"/>
                <a:gd name="T3" fmla="*/ 91 h 91"/>
                <a:gd name="T4" fmla="*/ 0 60000 65536"/>
                <a:gd name="T5" fmla="*/ 0 60000 65536"/>
                <a:gd name="T6" fmla="*/ 0 w 91"/>
                <a:gd name="T7" fmla="*/ 0 h 91"/>
                <a:gd name="T8" fmla="*/ 91 w 91"/>
                <a:gd name="T9" fmla="*/ 91 h 91"/>
              </a:gdLst>
              <a:ahLst/>
              <a:cxnLst>
                <a:cxn ang="T4">
                  <a:pos x="T0" y="T1"/>
                </a:cxn>
                <a:cxn ang="T5">
                  <a:pos x="T2" y="T3"/>
                </a:cxn>
              </a:cxnLst>
              <a:rect l="T6" t="T7" r="T8" b="T9"/>
              <a:pathLst>
                <a:path w="91" h="91">
                  <a:moveTo>
                    <a:pt x="0" y="0"/>
                  </a:moveTo>
                  <a:cubicBezTo>
                    <a:pt x="38" y="38"/>
                    <a:pt x="76" y="76"/>
                    <a:pt x="91" y="91"/>
                  </a:cubicBezTo>
                </a:path>
              </a:pathLst>
            </a:custGeom>
            <a:noFill/>
            <a:ln w="3175">
              <a:solidFill>
                <a:schemeClr val="tx1"/>
              </a:solidFill>
              <a:round/>
              <a:headEnd/>
              <a:tailEnd type="triangle" w="med" len="med"/>
            </a:ln>
            <a:extLst>
              <a:ext uri="{909E8E84-426E-40DD-AFC4-6F175D3DCCD1}">
                <a14:hiddenFill xmlns:a14="http://schemas.microsoft.com/office/drawing/2010/main">
                  <a:solidFill>
                    <a:srgbClr val="FFFFFF"/>
                  </a:solidFill>
                </a14:hiddenFill>
              </a:ext>
            </a:extLst>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grpSp>
      <p:sp>
        <p:nvSpPr>
          <p:cNvPr id="20502" name="Text Box 82"/>
          <p:cNvSpPr txBox="1">
            <a:spLocks noChangeArrowheads="1"/>
          </p:cNvSpPr>
          <p:nvPr/>
        </p:nvSpPr>
        <p:spPr bwMode="auto">
          <a:xfrm>
            <a:off x="323849" y="3978275"/>
            <a:ext cx="1979613" cy="846386"/>
          </a:xfrm>
          <a:prstGeom prst="rect">
            <a:avLst/>
          </a:prstGeom>
          <a:noFill/>
          <a:ln w="9525">
            <a:solidFill>
              <a:srgbClr val="3399FF"/>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1400" b="1" u="sng" baseline="0" dirty="0">
                <a:solidFill>
                  <a:srgbClr val="0000FF"/>
                </a:solidFill>
              </a:rPr>
              <a:t>Complejo I</a:t>
            </a:r>
          </a:p>
          <a:p>
            <a:pPr eaLnBrk="1" hangingPunct="1">
              <a:spcBef>
                <a:spcPct val="50000"/>
              </a:spcBef>
            </a:pPr>
            <a:r>
              <a:rPr lang="es-ES" altLang="es-AR" sz="1400" i="1" baseline="0" dirty="0" smtClean="0">
                <a:solidFill>
                  <a:srgbClr val="0000FF"/>
                </a:solidFill>
              </a:rPr>
              <a:t>NADH </a:t>
            </a:r>
            <a:r>
              <a:rPr lang="es-ES" altLang="es-AR" sz="1400" i="1" baseline="0" dirty="0">
                <a:solidFill>
                  <a:srgbClr val="0000FF"/>
                </a:solidFill>
              </a:rPr>
              <a:t>UBIQUINONA REDUCTASA</a:t>
            </a:r>
          </a:p>
        </p:txBody>
      </p:sp>
      <p:sp>
        <p:nvSpPr>
          <p:cNvPr id="93293" name="Oval 109"/>
          <p:cNvSpPr>
            <a:spLocks noChangeArrowheads="1"/>
          </p:cNvSpPr>
          <p:nvPr/>
        </p:nvSpPr>
        <p:spPr bwMode="auto">
          <a:xfrm>
            <a:off x="1116013" y="1268413"/>
            <a:ext cx="504825" cy="431800"/>
          </a:xfrm>
          <a:prstGeom prst="ellipse">
            <a:avLst/>
          </a:prstGeom>
          <a:solidFill>
            <a:srgbClr val="FC1C04"/>
          </a:solidFill>
          <a:ln w="9525">
            <a:solidFill>
              <a:schemeClr val="tx1"/>
            </a:solidFill>
            <a:round/>
            <a:headEnd/>
            <a:tailEnd/>
          </a:ln>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algn="ctr" eaLnBrk="1" hangingPunct="1"/>
            <a:r>
              <a:rPr lang="es-AR" altLang="es-AR" baseline="0"/>
              <a:t>e</a:t>
            </a:r>
            <a:r>
              <a:rPr lang="es-AR" altLang="es-AR" baseline="30000"/>
              <a:t>-</a:t>
            </a:r>
            <a:endParaRPr lang="es-ES" altLang="es-AR" baseline="0"/>
          </a:p>
        </p:txBody>
      </p:sp>
      <p:sp>
        <p:nvSpPr>
          <p:cNvPr id="93294" name="Oval 110"/>
          <p:cNvSpPr>
            <a:spLocks noChangeArrowheads="1"/>
          </p:cNvSpPr>
          <p:nvPr/>
        </p:nvSpPr>
        <p:spPr bwMode="auto">
          <a:xfrm>
            <a:off x="7019925" y="6308725"/>
            <a:ext cx="865188" cy="549275"/>
          </a:xfrm>
          <a:prstGeom prst="ellipse">
            <a:avLst/>
          </a:prstGeom>
          <a:solidFill>
            <a:schemeClr val="accent1"/>
          </a:solidFill>
          <a:ln w="9525">
            <a:solidFill>
              <a:schemeClr val="tx1"/>
            </a:solidFill>
            <a:round/>
            <a:headEnd/>
            <a:tailEnd/>
          </a:ln>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algn="ctr" eaLnBrk="1" hangingPunct="1"/>
            <a:r>
              <a:rPr lang="es-AR" altLang="es-AR" sz="2400" b="1" baseline="0"/>
              <a:t>H</a:t>
            </a:r>
            <a:r>
              <a:rPr lang="es-AR" altLang="es-AR" sz="2400" b="1"/>
              <a:t>2</a:t>
            </a:r>
            <a:r>
              <a:rPr lang="es-AR" altLang="es-AR" sz="2400" b="1" baseline="0"/>
              <a:t>O</a:t>
            </a:r>
            <a:endParaRPr lang="es-ES" altLang="es-AR" sz="2400" b="1" baseline="0"/>
          </a:p>
        </p:txBody>
      </p:sp>
      <p:sp>
        <p:nvSpPr>
          <p:cNvPr id="93313" name="Oval 129"/>
          <p:cNvSpPr>
            <a:spLocks noChangeArrowheads="1"/>
          </p:cNvSpPr>
          <p:nvPr/>
        </p:nvSpPr>
        <p:spPr bwMode="auto">
          <a:xfrm>
            <a:off x="3059113" y="1125538"/>
            <a:ext cx="504825" cy="431800"/>
          </a:xfrm>
          <a:prstGeom prst="ellipse">
            <a:avLst/>
          </a:prstGeom>
          <a:solidFill>
            <a:srgbClr val="FC1C04"/>
          </a:solidFill>
          <a:ln w="9525">
            <a:solidFill>
              <a:schemeClr val="tx1"/>
            </a:solidFill>
            <a:round/>
            <a:headEnd/>
            <a:tailEnd/>
          </a:ln>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algn="ctr" eaLnBrk="1" hangingPunct="1"/>
            <a:r>
              <a:rPr lang="es-AR" altLang="es-AR" baseline="0"/>
              <a:t>e</a:t>
            </a:r>
            <a:r>
              <a:rPr lang="es-AR" altLang="es-AR" baseline="30000"/>
              <a:t>-</a:t>
            </a:r>
            <a:endParaRPr lang="es-ES" altLang="es-AR" baseline="0"/>
          </a:p>
        </p:txBody>
      </p:sp>
    </p:spTree>
    <p:extLst>
      <p:ext uri="{BB962C8B-B14F-4D97-AF65-F5344CB8AC3E}">
        <p14:creationId xmlns:p14="http://schemas.microsoft.com/office/powerpoint/2010/main" val="283072616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93244"/>
                                        </p:tgtEl>
                                        <p:attrNameLst>
                                          <p:attrName>style.visibility</p:attrName>
                                        </p:attrNameLst>
                                      </p:cBhvr>
                                      <p:to>
                                        <p:strVal val="visible"/>
                                      </p:to>
                                    </p:set>
                                    <p:animEffect transition="in" filter="checkerboard(across)">
                                      <p:cBhvr>
                                        <p:cTn id="7" dur="500"/>
                                        <p:tgtEl>
                                          <p:spTgt spid="93244"/>
                                        </p:tgtEl>
                                      </p:cBhvr>
                                    </p:animEffect>
                                  </p:childTnLst>
                                </p:cTn>
                              </p:par>
                              <p:par>
                                <p:cTn id="8" presetID="5" presetClass="entr" presetSubtype="10"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checkerboard(across)">
                                      <p:cBhvr>
                                        <p:cTn id="10" dur="500"/>
                                        <p:tgtEl>
                                          <p:spTgt spid="2"/>
                                        </p:tgtEl>
                                      </p:cBhvr>
                                    </p:animEffect>
                                  </p:childTnLst>
                                </p:cTn>
                              </p:par>
                              <p:par>
                                <p:cTn id="11" presetID="5" presetClass="entr" presetSubtype="10" fill="hold" grpId="0" nodeType="withEffect">
                                  <p:stCondLst>
                                    <p:cond delay="0"/>
                                  </p:stCondLst>
                                  <p:childTnLst>
                                    <p:set>
                                      <p:cBhvr>
                                        <p:cTn id="12" dur="1" fill="hold">
                                          <p:stCondLst>
                                            <p:cond delay="0"/>
                                          </p:stCondLst>
                                        </p:cTn>
                                        <p:tgtEl>
                                          <p:spTgt spid="93247"/>
                                        </p:tgtEl>
                                        <p:attrNameLst>
                                          <p:attrName>style.visibility</p:attrName>
                                        </p:attrNameLst>
                                      </p:cBhvr>
                                      <p:to>
                                        <p:strVal val="visible"/>
                                      </p:to>
                                    </p:set>
                                    <p:animEffect transition="in" filter="checkerboard(across)">
                                      <p:cBhvr>
                                        <p:cTn id="13" dur="500"/>
                                        <p:tgtEl>
                                          <p:spTgt spid="93247"/>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5" presetClass="entr" presetSubtype="10" fill="hold" grpId="0" nodeType="clickEffect">
                                  <p:stCondLst>
                                    <p:cond delay="0"/>
                                  </p:stCondLst>
                                  <p:childTnLst>
                                    <p:set>
                                      <p:cBhvr>
                                        <p:cTn id="17" dur="1" fill="hold">
                                          <p:stCondLst>
                                            <p:cond delay="0"/>
                                          </p:stCondLst>
                                        </p:cTn>
                                        <p:tgtEl>
                                          <p:spTgt spid="93252"/>
                                        </p:tgtEl>
                                        <p:attrNameLst>
                                          <p:attrName>style.visibility</p:attrName>
                                        </p:attrNameLst>
                                      </p:cBhvr>
                                      <p:to>
                                        <p:strVal val="visible"/>
                                      </p:to>
                                    </p:set>
                                    <p:animEffect transition="in" filter="checkerboard(across)">
                                      <p:cBhvr>
                                        <p:cTn id="18" dur="500"/>
                                        <p:tgtEl>
                                          <p:spTgt spid="93252"/>
                                        </p:tgtEl>
                                      </p:cBhvr>
                                    </p:animEffect>
                                  </p:childTnLst>
                                </p:cTn>
                              </p:par>
                              <p:par>
                                <p:cTn id="19" presetID="5" presetClass="entr" presetSubtype="10" fill="hold" grpId="0" nodeType="withEffect">
                                  <p:stCondLst>
                                    <p:cond delay="0"/>
                                  </p:stCondLst>
                                  <p:childTnLst>
                                    <p:set>
                                      <p:cBhvr>
                                        <p:cTn id="20" dur="1" fill="hold">
                                          <p:stCondLst>
                                            <p:cond delay="0"/>
                                          </p:stCondLst>
                                        </p:cTn>
                                        <p:tgtEl>
                                          <p:spTgt spid="93239"/>
                                        </p:tgtEl>
                                        <p:attrNameLst>
                                          <p:attrName>style.visibility</p:attrName>
                                        </p:attrNameLst>
                                      </p:cBhvr>
                                      <p:to>
                                        <p:strVal val="visible"/>
                                      </p:to>
                                    </p:set>
                                    <p:animEffect transition="in" filter="checkerboard(across)">
                                      <p:cBhvr>
                                        <p:cTn id="21" dur="500"/>
                                        <p:tgtEl>
                                          <p:spTgt spid="93239"/>
                                        </p:tgtEl>
                                      </p:cBhvr>
                                    </p:animEffect>
                                  </p:childTnLst>
                                </p:cTn>
                              </p:par>
                              <p:par>
                                <p:cTn id="22" presetID="5" presetClass="entr" presetSubtype="10" fill="hold" grpId="0" nodeType="withEffect">
                                  <p:stCondLst>
                                    <p:cond delay="0"/>
                                  </p:stCondLst>
                                  <p:childTnLst>
                                    <p:set>
                                      <p:cBhvr>
                                        <p:cTn id="23" dur="1" fill="hold">
                                          <p:stCondLst>
                                            <p:cond delay="0"/>
                                          </p:stCondLst>
                                        </p:cTn>
                                        <p:tgtEl>
                                          <p:spTgt spid="93240"/>
                                        </p:tgtEl>
                                        <p:attrNameLst>
                                          <p:attrName>style.visibility</p:attrName>
                                        </p:attrNameLst>
                                      </p:cBhvr>
                                      <p:to>
                                        <p:strVal val="visible"/>
                                      </p:to>
                                    </p:set>
                                    <p:animEffect transition="in" filter="checkerboard(across)">
                                      <p:cBhvr>
                                        <p:cTn id="24" dur="500"/>
                                        <p:tgtEl>
                                          <p:spTgt spid="93240"/>
                                        </p:tgtEl>
                                      </p:cBhvr>
                                    </p:animEffect>
                                  </p:childTnLst>
                                </p:cTn>
                              </p:par>
                              <p:par>
                                <p:cTn id="25" presetID="5" presetClass="entr" presetSubtype="10" fill="hold" grpId="0" nodeType="withEffect">
                                  <p:stCondLst>
                                    <p:cond delay="0"/>
                                  </p:stCondLst>
                                  <p:childTnLst>
                                    <p:set>
                                      <p:cBhvr>
                                        <p:cTn id="26" dur="1" fill="hold">
                                          <p:stCondLst>
                                            <p:cond delay="0"/>
                                          </p:stCondLst>
                                        </p:cTn>
                                        <p:tgtEl>
                                          <p:spTgt spid="93241"/>
                                        </p:tgtEl>
                                        <p:attrNameLst>
                                          <p:attrName>style.visibility</p:attrName>
                                        </p:attrNameLst>
                                      </p:cBhvr>
                                      <p:to>
                                        <p:strVal val="visible"/>
                                      </p:to>
                                    </p:set>
                                    <p:animEffect transition="in" filter="checkerboard(across)">
                                      <p:cBhvr>
                                        <p:cTn id="27" dur="500"/>
                                        <p:tgtEl>
                                          <p:spTgt spid="93241"/>
                                        </p:tgtEl>
                                      </p:cBhvr>
                                    </p:animEffect>
                                  </p:childTnLst>
                                </p:cTn>
                              </p:par>
                              <p:par>
                                <p:cTn id="28" presetID="5" presetClass="entr" presetSubtype="10" fill="hold" nodeType="withEffect">
                                  <p:stCondLst>
                                    <p:cond delay="0"/>
                                  </p:stCondLst>
                                  <p:childTnLst>
                                    <p:set>
                                      <p:cBhvr>
                                        <p:cTn id="29" dur="1" fill="hold">
                                          <p:stCondLst>
                                            <p:cond delay="0"/>
                                          </p:stCondLst>
                                        </p:cTn>
                                        <p:tgtEl>
                                          <p:spTgt spid="5"/>
                                        </p:tgtEl>
                                        <p:attrNameLst>
                                          <p:attrName>style.visibility</p:attrName>
                                        </p:attrNameLst>
                                      </p:cBhvr>
                                      <p:to>
                                        <p:strVal val="visible"/>
                                      </p:to>
                                    </p:set>
                                    <p:animEffect transition="in" filter="checkerboard(across)">
                                      <p:cBhvr>
                                        <p:cTn id="30" dur="500"/>
                                        <p:tgtEl>
                                          <p:spTgt spid="5"/>
                                        </p:tgtEl>
                                      </p:cBhvr>
                                    </p:animEffect>
                                  </p:childTnLst>
                                </p:cTn>
                              </p:par>
                              <p:par>
                                <p:cTn id="31" presetID="5" presetClass="entr" presetSubtype="10" fill="hold" grpId="0" nodeType="withEffect">
                                  <p:stCondLst>
                                    <p:cond delay="0"/>
                                  </p:stCondLst>
                                  <p:childTnLst>
                                    <p:set>
                                      <p:cBhvr>
                                        <p:cTn id="32" dur="1" fill="hold">
                                          <p:stCondLst>
                                            <p:cond delay="0"/>
                                          </p:stCondLst>
                                        </p:cTn>
                                        <p:tgtEl>
                                          <p:spTgt spid="93245"/>
                                        </p:tgtEl>
                                        <p:attrNameLst>
                                          <p:attrName>style.visibility</p:attrName>
                                        </p:attrNameLst>
                                      </p:cBhvr>
                                      <p:to>
                                        <p:strVal val="visible"/>
                                      </p:to>
                                    </p:set>
                                    <p:animEffect transition="in" filter="checkerboard(across)">
                                      <p:cBhvr>
                                        <p:cTn id="33" dur="500"/>
                                        <p:tgtEl>
                                          <p:spTgt spid="93245"/>
                                        </p:tgtEl>
                                      </p:cBhvr>
                                    </p:animEffect>
                                  </p:childTnLst>
                                </p:cTn>
                              </p:par>
                            </p:childTnLst>
                          </p:cTn>
                        </p:par>
                      </p:childTnLst>
                    </p:cTn>
                  </p:par>
                  <p:par>
                    <p:cTn id="34" fill="hold" nodeType="clickPar">
                      <p:stCondLst>
                        <p:cond delay="indefinite"/>
                      </p:stCondLst>
                      <p:childTnLst>
                        <p:par>
                          <p:cTn id="35" fill="hold" nodeType="withGroup">
                            <p:stCondLst>
                              <p:cond delay="0"/>
                            </p:stCondLst>
                            <p:childTnLst>
                              <p:par>
                                <p:cTn id="36" presetID="5" presetClass="entr" presetSubtype="10" fill="hold" nodeType="clickEffect">
                                  <p:stCondLst>
                                    <p:cond delay="0"/>
                                  </p:stCondLst>
                                  <p:childTnLst>
                                    <p:set>
                                      <p:cBhvr>
                                        <p:cTn id="37" dur="1" fill="hold">
                                          <p:stCondLst>
                                            <p:cond delay="0"/>
                                          </p:stCondLst>
                                        </p:cTn>
                                        <p:tgtEl>
                                          <p:spTgt spid="9"/>
                                        </p:tgtEl>
                                        <p:attrNameLst>
                                          <p:attrName>style.visibility</p:attrName>
                                        </p:attrNameLst>
                                      </p:cBhvr>
                                      <p:to>
                                        <p:strVal val="visible"/>
                                      </p:to>
                                    </p:set>
                                    <p:animEffect transition="in" filter="checkerboard(across)">
                                      <p:cBhvr>
                                        <p:cTn id="38" dur="500"/>
                                        <p:tgtEl>
                                          <p:spTgt spid="9"/>
                                        </p:tgtEl>
                                      </p:cBhvr>
                                    </p:animEffect>
                                  </p:childTnLst>
                                </p:cTn>
                              </p:par>
                            </p:childTnLst>
                          </p:cTn>
                        </p:par>
                      </p:childTnLst>
                    </p:cTn>
                  </p:par>
                  <p:par>
                    <p:cTn id="39" fill="hold" nodeType="clickPar">
                      <p:stCondLst>
                        <p:cond delay="indefinite"/>
                      </p:stCondLst>
                      <p:childTnLst>
                        <p:par>
                          <p:cTn id="40" fill="hold" nodeType="withGroup">
                            <p:stCondLst>
                              <p:cond delay="0"/>
                            </p:stCondLst>
                            <p:childTnLst>
                              <p:par>
                                <p:cTn id="41" presetID="42" presetClass="entr" presetSubtype="0" fill="hold" grpId="0" nodeType="clickEffect">
                                  <p:stCondLst>
                                    <p:cond delay="0"/>
                                  </p:stCondLst>
                                  <p:childTnLst>
                                    <p:set>
                                      <p:cBhvr>
                                        <p:cTn id="42" dur="1" fill="hold">
                                          <p:stCondLst>
                                            <p:cond delay="0"/>
                                          </p:stCondLst>
                                        </p:cTn>
                                        <p:tgtEl>
                                          <p:spTgt spid="93253"/>
                                        </p:tgtEl>
                                        <p:attrNameLst>
                                          <p:attrName>style.visibility</p:attrName>
                                        </p:attrNameLst>
                                      </p:cBhvr>
                                      <p:to>
                                        <p:strVal val="visible"/>
                                      </p:to>
                                    </p:set>
                                    <p:animEffect transition="in" filter="fade">
                                      <p:cBhvr>
                                        <p:cTn id="43" dur="1000"/>
                                        <p:tgtEl>
                                          <p:spTgt spid="93253"/>
                                        </p:tgtEl>
                                      </p:cBhvr>
                                    </p:animEffect>
                                    <p:anim calcmode="lin" valueType="num">
                                      <p:cBhvr>
                                        <p:cTn id="44" dur="1000" fill="hold"/>
                                        <p:tgtEl>
                                          <p:spTgt spid="93253"/>
                                        </p:tgtEl>
                                        <p:attrNameLst>
                                          <p:attrName>ppt_x</p:attrName>
                                        </p:attrNameLst>
                                      </p:cBhvr>
                                      <p:tavLst>
                                        <p:tav tm="0">
                                          <p:val>
                                            <p:strVal val="#ppt_x"/>
                                          </p:val>
                                        </p:tav>
                                        <p:tav tm="100000">
                                          <p:val>
                                            <p:strVal val="#ppt_x"/>
                                          </p:val>
                                        </p:tav>
                                      </p:tavLst>
                                    </p:anim>
                                    <p:anim calcmode="lin" valueType="num">
                                      <p:cBhvr>
                                        <p:cTn id="45" dur="1000" fill="hold"/>
                                        <p:tgtEl>
                                          <p:spTgt spid="93253"/>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93257"/>
                                        </p:tgtEl>
                                        <p:attrNameLst>
                                          <p:attrName>style.visibility</p:attrName>
                                        </p:attrNameLst>
                                      </p:cBhvr>
                                      <p:to>
                                        <p:strVal val="visible"/>
                                      </p:to>
                                    </p:set>
                                    <p:animEffect transition="in" filter="fade">
                                      <p:cBhvr>
                                        <p:cTn id="48" dur="1000"/>
                                        <p:tgtEl>
                                          <p:spTgt spid="93257"/>
                                        </p:tgtEl>
                                      </p:cBhvr>
                                    </p:animEffect>
                                    <p:anim calcmode="lin" valueType="num">
                                      <p:cBhvr>
                                        <p:cTn id="49" dur="1000" fill="hold"/>
                                        <p:tgtEl>
                                          <p:spTgt spid="93257"/>
                                        </p:tgtEl>
                                        <p:attrNameLst>
                                          <p:attrName>ppt_x</p:attrName>
                                        </p:attrNameLst>
                                      </p:cBhvr>
                                      <p:tavLst>
                                        <p:tav tm="0">
                                          <p:val>
                                            <p:strVal val="#ppt_x"/>
                                          </p:val>
                                        </p:tav>
                                        <p:tav tm="100000">
                                          <p:val>
                                            <p:strVal val="#ppt_x"/>
                                          </p:val>
                                        </p:tav>
                                      </p:tavLst>
                                    </p:anim>
                                    <p:anim calcmode="lin" valueType="num">
                                      <p:cBhvr>
                                        <p:cTn id="50" dur="1000" fill="hold"/>
                                        <p:tgtEl>
                                          <p:spTgt spid="93257"/>
                                        </p:tgtEl>
                                        <p:attrNameLst>
                                          <p:attrName>ppt_y</p:attrName>
                                        </p:attrNameLst>
                                      </p:cBhvr>
                                      <p:tavLst>
                                        <p:tav tm="0">
                                          <p:val>
                                            <p:strVal val="#ppt_y+.1"/>
                                          </p:val>
                                        </p:tav>
                                        <p:tav tm="100000">
                                          <p:val>
                                            <p:strVal val="#ppt_y"/>
                                          </p:val>
                                        </p:tav>
                                      </p:tavLst>
                                    </p:anim>
                                  </p:childTnLst>
                                </p:cTn>
                              </p:par>
                            </p:childTnLst>
                          </p:cTn>
                        </p:par>
                      </p:childTnLst>
                    </p:cTn>
                  </p:par>
                  <p:par>
                    <p:cTn id="51" fill="hold" nodeType="clickPar">
                      <p:stCondLst>
                        <p:cond delay="indefinite"/>
                      </p:stCondLst>
                      <p:childTnLst>
                        <p:par>
                          <p:cTn id="52" fill="hold" nodeType="withGroup">
                            <p:stCondLst>
                              <p:cond delay="0"/>
                            </p:stCondLst>
                            <p:childTnLst>
                              <p:par>
                                <p:cTn id="53" presetID="5" presetClass="entr" presetSubtype="10" fill="hold" grpId="0" nodeType="clickEffect">
                                  <p:stCondLst>
                                    <p:cond delay="0"/>
                                  </p:stCondLst>
                                  <p:childTnLst>
                                    <p:set>
                                      <p:cBhvr>
                                        <p:cTn id="54" dur="1" fill="hold">
                                          <p:stCondLst>
                                            <p:cond delay="0"/>
                                          </p:stCondLst>
                                        </p:cTn>
                                        <p:tgtEl>
                                          <p:spTgt spid="93248"/>
                                        </p:tgtEl>
                                        <p:attrNameLst>
                                          <p:attrName>style.visibility</p:attrName>
                                        </p:attrNameLst>
                                      </p:cBhvr>
                                      <p:to>
                                        <p:strVal val="visible"/>
                                      </p:to>
                                    </p:set>
                                    <p:animEffect transition="in" filter="checkerboard(across)">
                                      <p:cBhvr>
                                        <p:cTn id="55" dur="500"/>
                                        <p:tgtEl>
                                          <p:spTgt spid="93248"/>
                                        </p:tgtEl>
                                      </p:cBhvr>
                                    </p:animEffect>
                                  </p:childTnLst>
                                </p:cTn>
                              </p:par>
                              <p:par>
                                <p:cTn id="56" presetID="5" presetClass="entr" presetSubtype="10" fill="hold" nodeType="withEffect">
                                  <p:stCondLst>
                                    <p:cond delay="0"/>
                                  </p:stCondLst>
                                  <p:childTnLst>
                                    <p:set>
                                      <p:cBhvr>
                                        <p:cTn id="57" dur="1" fill="hold">
                                          <p:stCondLst>
                                            <p:cond delay="0"/>
                                          </p:stCondLst>
                                        </p:cTn>
                                        <p:tgtEl>
                                          <p:spTgt spid="8"/>
                                        </p:tgtEl>
                                        <p:attrNameLst>
                                          <p:attrName>style.visibility</p:attrName>
                                        </p:attrNameLst>
                                      </p:cBhvr>
                                      <p:to>
                                        <p:strVal val="visible"/>
                                      </p:to>
                                    </p:set>
                                    <p:animEffect transition="in" filter="checkerboard(across)">
                                      <p:cBhvr>
                                        <p:cTn id="58" dur="500"/>
                                        <p:tgtEl>
                                          <p:spTgt spid="8"/>
                                        </p:tgtEl>
                                      </p:cBhvr>
                                    </p:animEffect>
                                  </p:childTnLst>
                                </p:cTn>
                              </p:par>
                              <p:par>
                                <p:cTn id="59" presetID="5" presetClass="entr" presetSubtype="10" fill="hold" grpId="0" nodeType="withEffect">
                                  <p:stCondLst>
                                    <p:cond delay="0"/>
                                  </p:stCondLst>
                                  <p:childTnLst>
                                    <p:set>
                                      <p:cBhvr>
                                        <p:cTn id="60" dur="1" fill="hold">
                                          <p:stCondLst>
                                            <p:cond delay="0"/>
                                          </p:stCondLst>
                                        </p:cTn>
                                        <p:tgtEl>
                                          <p:spTgt spid="93256"/>
                                        </p:tgtEl>
                                        <p:attrNameLst>
                                          <p:attrName>style.visibility</p:attrName>
                                        </p:attrNameLst>
                                      </p:cBhvr>
                                      <p:to>
                                        <p:strVal val="visible"/>
                                      </p:to>
                                    </p:set>
                                    <p:animEffect transition="in" filter="checkerboard(across)">
                                      <p:cBhvr>
                                        <p:cTn id="61" dur="500"/>
                                        <p:tgtEl>
                                          <p:spTgt spid="93256"/>
                                        </p:tgtEl>
                                      </p:cBhvr>
                                    </p:animEffect>
                                  </p:childTnLst>
                                </p:cTn>
                              </p:par>
                            </p:childTnLst>
                          </p:cTn>
                        </p:par>
                      </p:childTnLst>
                    </p:cTn>
                  </p:par>
                  <p:par>
                    <p:cTn id="62" fill="hold" nodeType="clickPar">
                      <p:stCondLst>
                        <p:cond delay="indefinite"/>
                      </p:stCondLst>
                      <p:childTnLst>
                        <p:par>
                          <p:cTn id="63" fill="hold" nodeType="withGroup">
                            <p:stCondLst>
                              <p:cond delay="0"/>
                            </p:stCondLst>
                            <p:childTnLst>
                              <p:par>
                                <p:cTn id="64" presetID="5" presetClass="entr" presetSubtype="10" fill="hold" grpId="0" nodeType="clickEffect">
                                  <p:stCondLst>
                                    <p:cond delay="0"/>
                                  </p:stCondLst>
                                  <p:childTnLst>
                                    <p:set>
                                      <p:cBhvr>
                                        <p:cTn id="65" dur="1" fill="hold">
                                          <p:stCondLst>
                                            <p:cond delay="0"/>
                                          </p:stCondLst>
                                        </p:cTn>
                                        <p:tgtEl>
                                          <p:spTgt spid="93246"/>
                                        </p:tgtEl>
                                        <p:attrNameLst>
                                          <p:attrName>style.visibility</p:attrName>
                                        </p:attrNameLst>
                                      </p:cBhvr>
                                      <p:to>
                                        <p:strVal val="visible"/>
                                      </p:to>
                                    </p:set>
                                    <p:animEffect transition="in" filter="checkerboard(across)">
                                      <p:cBhvr>
                                        <p:cTn id="66" dur="500"/>
                                        <p:tgtEl>
                                          <p:spTgt spid="93246"/>
                                        </p:tgtEl>
                                      </p:cBhvr>
                                    </p:animEffect>
                                  </p:childTnLst>
                                </p:cTn>
                              </p:par>
                              <p:par>
                                <p:cTn id="67" presetID="5" presetClass="entr" presetSubtype="10" fill="hold" nodeType="withEffect">
                                  <p:stCondLst>
                                    <p:cond delay="0"/>
                                  </p:stCondLst>
                                  <p:childTnLst>
                                    <p:set>
                                      <p:cBhvr>
                                        <p:cTn id="68" dur="1" fill="hold">
                                          <p:stCondLst>
                                            <p:cond delay="0"/>
                                          </p:stCondLst>
                                        </p:cTn>
                                        <p:tgtEl>
                                          <p:spTgt spid="3"/>
                                        </p:tgtEl>
                                        <p:attrNameLst>
                                          <p:attrName>style.visibility</p:attrName>
                                        </p:attrNameLst>
                                      </p:cBhvr>
                                      <p:to>
                                        <p:strVal val="visible"/>
                                      </p:to>
                                    </p:set>
                                    <p:animEffect transition="in" filter="checkerboard(across)">
                                      <p:cBhvr>
                                        <p:cTn id="69" dur="500"/>
                                        <p:tgtEl>
                                          <p:spTgt spid="3"/>
                                        </p:tgtEl>
                                      </p:cBhvr>
                                    </p:animEffect>
                                  </p:childTnLst>
                                </p:cTn>
                              </p:par>
                            </p:childTnLst>
                          </p:cTn>
                        </p:par>
                      </p:childTnLst>
                    </p:cTn>
                  </p:par>
                  <p:par>
                    <p:cTn id="70" fill="hold" nodeType="clickPar">
                      <p:stCondLst>
                        <p:cond delay="indefinite"/>
                      </p:stCondLst>
                      <p:childTnLst>
                        <p:par>
                          <p:cTn id="71" fill="hold" nodeType="withGroup">
                            <p:stCondLst>
                              <p:cond delay="0"/>
                            </p:stCondLst>
                            <p:childTnLst>
                              <p:par>
                                <p:cTn id="72" presetID="22" presetClass="entr" presetSubtype="4" fill="hold" grpId="0" nodeType="clickEffect">
                                  <p:stCondLst>
                                    <p:cond delay="0"/>
                                  </p:stCondLst>
                                  <p:childTnLst>
                                    <p:set>
                                      <p:cBhvr>
                                        <p:cTn id="73" dur="1" fill="hold">
                                          <p:stCondLst>
                                            <p:cond delay="0"/>
                                          </p:stCondLst>
                                        </p:cTn>
                                        <p:tgtEl>
                                          <p:spTgt spid="93255"/>
                                        </p:tgtEl>
                                        <p:attrNameLst>
                                          <p:attrName>style.visibility</p:attrName>
                                        </p:attrNameLst>
                                      </p:cBhvr>
                                      <p:to>
                                        <p:strVal val="visible"/>
                                      </p:to>
                                    </p:set>
                                    <p:animEffect transition="in" filter="wipe(down)">
                                      <p:cBhvr>
                                        <p:cTn id="74" dur="500"/>
                                        <p:tgtEl>
                                          <p:spTgt spid="93255"/>
                                        </p:tgtEl>
                                      </p:cBhvr>
                                    </p:animEffect>
                                  </p:childTnLst>
                                </p:cTn>
                              </p:par>
                            </p:childTnLst>
                          </p:cTn>
                        </p:par>
                      </p:childTnLst>
                    </p:cTn>
                  </p:par>
                  <p:par>
                    <p:cTn id="75" fill="hold" nodeType="clickPar">
                      <p:stCondLst>
                        <p:cond delay="indefinite"/>
                      </p:stCondLst>
                      <p:childTnLst>
                        <p:par>
                          <p:cTn id="76" fill="hold" nodeType="withGroup">
                            <p:stCondLst>
                              <p:cond delay="0"/>
                            </p:stCondLst>
                            <p:childTnLst>
                              <p:par>
                                <p:cTn id="77" presetID="22" presetClass="entr" presetSubtype="4" fill="hold" grpId="0" nodeType="clickEffect">
                                  <p:stCondLst>
                                    <p:cond delay="0"/>
                                  </p:stCondLst>
                                  <p:childTnLst>
                                    <p:set>
                                      <p:cBhvr>
                                        <p:cTn id="78" dur="1" fill="hold">
                                          <p:stCondLst>
                                            <p:cond delay="0"/>
                                          </p:stCondLst>
                                        </p:cTn>
                                        <p:tgtEl>
                                          <p:spTgt spid="93254"/>
                                        </p:tgtEl>
                                        <p:attrNameLst>
                                          <p:attrName>style.visibility</p:attrName>
                                        </p:attrNameLst>
                                      </p:cBhvr>
                                      <p:to>
                                        <p:strVal val="visible"/>
                                      </p:to>
                                    </p:set>
                                    <p:animEffect transition="in" filter="wipe(down)">
                                      <p:cBhvr>
                                        <p:cTn id="79" dur="500"/>
                                        <p:tgtEl>
                                          <p:spTgt spid="93254"/>
                                        </p:tgtEl>
                                      </p:cBhvr>
                                    </p:animEffect>
                                  </p:childTnLst>
                                </p:cTn>
                              </p:par>
                            </p:childTnLst>
                          </p:cTn>
                        </p:par>
                      </p:childTnLst>
                    </p:cTn>
                  </p:par>
                  <p:par>
                    <p:cTn id="80" fill="hold" nodeType="clickPar">
                      <p:stCondLst>
                        <p:cond delay="indefinite"/>
                      </p:stCondLst>
                      <p:childTnLst>
                        <p:par>
                          <p:cTn id="81" fill="hold" nodeType="withGroup">
                            <p:stCondLst>
                              <p:cond delay="0"/>
                            </p:stCondLst>
                            <p:childTnLst>
                              <p:par>
                                <p:cTn id="82" presetID="3" presetClass="entr" presetSubtype="10" fill="hold" grpId="0" nodeType="clickEffect">
                                  <p:stCondLst>
                                    <p:cond delay="0"/>
                                  </p:stCondLst>
                                  <p:childTnLst>
                                    <p:set>
                                      <p:cBhvr>
                                        <p:cTn id="83" dur="1" fill="hold">
                                          <p:stCondLst>
                                            <p:cond delay="0"/>
                                          </p:stCondLst>
                                        </p:cTn>
                                        <p:tgtEl>
                                          <p:spTgt spid="93293"/>
                                        </p:tgtEl>
                                        <p:attrNameLst>
                                          <p:attrName>style.visibility</p:attrName>
                                        </p:attrNameLst>
                                      </p:cBhvr>
                                      <p:to>
                                        <p:strVal val="visible"/>
                                      </p:to>
                                    </p:set>
                                    <p:animEffect transition="in" filter="blinds(horizontal)">
                                      <p:cBhvr>
                                        <p:cTn id="84" dur="500"/>
                                        <p:tgtEl>
                                          <p:spTgt spid="93293"/>
                                        </p:tgtEl>
                                      </p:cBhvr>
                                    </p:animEffect>
                                  </p:childTnLst>
                                </p:cTn>
                              </p:par>
                            </p:childTnLst>
                          </p:cTn>
                        </p:par>
                      </p:childTnLst>
                    </p:cTn>
                  </p:par>
                  <p:par>
                    <p:cTn id="85" fill="hold" nodeType="clickPar">
                      <p:stCondLst>
                        <p:cond delay="indefinite"/>
                      </p:stCondLst>
                      <p:childTnLst>
                        <p:par>
                          <p:cTn id="86" fill="hold" nodeType="withGroup">
                            <p:stCondLst>
                              <p:cond delay="0"/>
                            </p:stCondLst>
                            <p:childTnLst>
                              <p:par>
                                <p:cTn id="87" presetID="0" presetClass="path" presetSubtype="0" accel="50000" decel="50000" fill="hold" grpId="1" nodeType="clickEffect">
                                  <p:stCondLst>
                                    <p:cond delay="0"/>
                                  </p:stCondLst>
                                  <p:childTnLst>
                                    <p:animMotion origin="layout" path="M 0 0 C -0.00139 0.08704 -0.00278 0.17408 0.01042 0.21667 C 0.02361 0.25926 0.03819 0.24769 0.07917 0.25556 C 0.12014 0.26343 0.20104 0.26111 0.25625 0.26389 C 0.31146 0.26667 0.36319 0.27083 0.41042 0.27222 C 0.45764 0.27361 0.51076 0.27269 0.53958 0.27222 C 0.5684 0.27176 0.5691 0.27083 0.58333 0.26945 C 0.59757 0.26806 0.61319 0.26482 0.625 0.26389 C 0.63681 0.26296 0.64931 0.25833 0.65417 0.26389 C 0.65903 0.26945 0.65417 0.28148 0.65417 0.29722 C 0.65417 0.31296 0.65486 0.33333 0.65417 0.35833 C 0.65347 0.38333 0.65104 0.42083 0.65 0.44722 C 0.64896 0.47361 0.64861 0.49537 0.64792 0.51667 C 0.64722 0.53796 0.64097 0.56065 0.64583 0.575 C 0.65069 0.58935 0.65729 0.58704 0.67708 0.60278 C 0.69688 0.61852 0.75069 0.65833 0.76458 0.66945 " pathEditMode="relative" ptsTypes="aaaaaaaaaaaaaaaA">
                                      <p:cBhvr>
                                        <p:cTn id="88" dur="5000" fill="hold"/>
                                        <p:tgtEl>
                                          <p:spTgt spid="93293"/>
                                        </p:tgtEl>
                                        <p:attrNameLst>
                                          <p:attrName>ppt_x</p:attrName>
                                          <p:attrName>ppt_y</p:attrName>
                                        </p:attrNameLst>
                                      </p:cBhvr>
                                    </p:animMotion>
                                  </p:childTnLst>
                                </p:cTn>
                              </p:par>
                            </p:childTnLst>
                          </p:cTn>
                        </p:par>
                      </p:childTnLst>
                    </p:cTn>
                  </p:par>
                  <p:par>
                    <p:cTn id="89" fill="hold" nodeType="clickPar">
                      <p:stCondLst>
                        <p:cond delay="indefinite"/>
                      </p:stCondLst>
                      <p:childTnLst>
                        <p:par>
                          <p:cTn id="90" fill="hold" nodeType="withGroup">
                            <p:stCondLst>
                              <p:cond delay="0"/>
                            </p:stCondLst>
                            <p:childTnLst>
                              <p:par>
                                <p:cTn id="91" presetID="8" presetClass="entr" presetSubtype="16" fill="hold" grpId="0" nodeType="clickEffect">
                                  <p:stCondLst>
                                    <p:cond delay="0"/>
                                  </p:stCondLst>
                                  <p:childTnLst>
                                    <p:set>
                                      <p:cBhvr>
                                        <p:cTn id="92" dur="1" fill="hold">
                                          <p:stCondLst>
                                            <p:cond delay="0"/>
                                          </p:stCondLst>
                                        </p:cTn>
                                        <p:tgtEl>
                                          <p:spTgt spid="93294"/>
                                        </p:tgtEl>
                                        <p:attrNameLst>
                                          <p:attrName>style.visibility</p:attrName>
                                        </p:attrNameLst>
                                      </p:cBhvr>
                                      <p:to>
                                        <p:strVal val="visible"/>
                                      </p:to>
                                    </p:set>
                                    <p:animEffect transition="in" filter="diamond(in)">
                                      <p:cBhvr>
                                        <p:cTn id="93" dur="2000"/>
                                        <p:tgtEl>
                                          <p:spTgt spid="93294"/>
                                        </p:tgtEl>
                                      </p:cBhvr>
                                    </p:animEffect>
                                  </p:childTnLst>
                                </p:cTn>
                              </p:par>
                            </p:childTnLst>
                          </p:cTn>
                        </p:par>
                      </p:childTnLst>
                    </p:cTn>
                  </p:par>
                  <p:par>
                    <p:cTn id="94" fill="hold" nodeType="clickPar">
                      <p:stCondLst>
                        <p:cond delay="indefinite"/>
                      </p:stCondLst>
                      <p:childTnLst>
                        <p:par>
                          <p:cTn id="95" fill="hold" nodeType="withGroup">
                            <p:stCondLst>
                              <p:cond delay="0"/>
                            </p:stCondLst>
                            <p:childTnLst>
                              <p:par>
                                <p:cTn id="96" presetID="3" presetClass="entr" presetSubtype="10" fill="hold" grpId="0" nodeType="clickEffect">
                                  <p:stCondLst>
                                    <p:cond delay="0"/>
                                  </p:stCondLst>
                                  <p:childTnLst>
                                    <p:set>
                                      <p:cBhvr>
                                        <p:cTn id="97" dur="1" fill="hold">
                                          <p:stCondLst>
                                            <p:cond delay="0"/>
                                          </p:stCondLst>
                                        </p:cTn>
                                        <p:tgtEl>
                                          <p:spTgt spid="93313"/>
                                        </p:tgtEl>
                                        <p:attrNameLst>
                                          <p:attrName>style.visibility</p:attrName>
                                        </p:attrNameLst>
                                      </p:cBhvr>
                                      <p:to>
                                        <p:strVal val="visible"/>
                                      </p:to>
                                    </p:set>
                                    <p:animEffect transition="in" filter="blinds(horizontal)">
                                      <p:cBhvr>
                                        <p:cTn id="98" dur="500"/>
                                        <p:tgtEl>
                                          <p:spTgt spid="93313"/>
                                        </p:tgtEl>
                                      </p:cBhvr>
                                    </p:animEffect>
                                  </p:childTnLst>
                                </p:cTn>
                              </p:par>
                            </p:childTnLst>
                          </p:cTn>
                        </p:par>
                      </p:childTnLst>
                    </p:cTn>
                  </p:par>
                  <p:par>
                    <p:cTn id="99" fill="hold" nodeType="clickPar">
                      <p:stCondLst>
                        <p:cond delay="indefinite"/>
                      </p:stCondLst>
                      <p:childTnLst>
                        <p:par>
                          <p:cTn id="100" fill="hold" nodeType="withGroup">
                            <p:stCondLst>
                              <p:cond delay="0"/>
                            </p:stCondLst>
                            <p:childTnLst>
                              <p:par>
                                <p:cTn id="101" presetID="0" presetClass="path" presetSubtype="0" accel="50000" decel="50000" fill="hold" grpId="1" nodeType="clickEffect">
                                  <p:stCondLst>
                                    <p:cond delay="0"/>
                                  </p:stCondLst>
                                  <p:childTnLst>
                                    <p:animMotion origin="layout" path="M -0.00087 -1.85185E-6 C -0.00191 0.09259 -0.00277 0.18542 0.00695 0.23102 C 0.01667 0.27639 0.02743 0.26412 0.05764 0.27246 C 0.08785 0.28079 0.1474 0.27824 0.1882 0.28125 C 0.22882 0.28426 0.26702 0.28866 0.30174 0.29028 C 0.33663 0.29167 0.37587 0.29074 0.39705 0.29028 C 0.41823 0.28959 0.41875 0.28866 0.42934 0.28727 C 0.43976 0.28565 0.45139 0.28218 0.46007 0.28125 C 0.46875 0.28033 0.47795 0.27546 0.4816 0.28125 C 0.48507 0.28727 0.4816 0.3 0.4816 0.3169 C 0.4816 0.33357 0.48212 0.35533 0.4816 0.38195 C 0.48108 0.40857 0.47917 0.44861 0.47848 0.47685 C 0.47761 0.50486 0.47743 0.52824 0.47691 0.55093 C 0.47639 0.57361 0.47188 0.59769 0.47535 0.61296 C 0.479 0.62847 0.48386 0.62593 0.49844 0.64259 C 0.51302 0.65949 0.55278 0.70185 0.56302 0.71389 " pathEditMode="relative" rAng="0" ptsTypes="aaaaaaaaaaaaaaaA">
                                      <p:cBhvr>
                                        <p:cTn id="102" dur="5000" fill="hold"/>
                                        <p:tgtEl>
                                          <p:spTgt spid="93313"/>
                                        </p:tgtEl>
                                        <p:attrNameLst>
                                          <p:attrName>ppt_x</p:attrName>
                                          <p:attrName>ppt_y</p:attrName>
                                        </p:attrNameLst>
                                      </p:cBhvr>
                                      <p:rCtr x="28090" y="35694"/>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257" grpId="0"/>
      <p:bldP spid="93241" grpId="0" animBg="1"/>
      <p:bldP spid="93245" grpId="0" animBg="1"/>
      <p:bldP spid="93246" grpId="0" animBg="1"/>
      <p:bldP spid="93248" grpId="0" animBg="1"/>
      <p:bldP spid="93253" grpId="0" animBg="1"/>
      <p:bldP spid="93254" grpId="0" animBg="1"/>
      <p:bldP spid="93255" grpId="0"/>
      <p:bldP spid="93256" grpId="0"/>
      <p:bldP spid="93239" grpId="0" animBg="1"/>
      <p:bldP spid="93240" grpId="0" animBg="1"/>
      <p:bldP spid="93244" grpId="0" animBg="1"/>
      <p:bldP spid="93247" grpId="0" animBg="1"/>
      <p:bldP spid="93252" grpId="0" animBg="1"/>
      <p:bldP spid="93293" grpId="0" animBg="1"/>
      <p:bldP spid="93293" grpId="1" animBg="1"/>
      <p:bldP spid="93294" grpId="0" animBg="1"/>
      <p:bldP spid="93313" grpId="0" animBg="1"/>
      <p:bldP spid="93313" grpId="1"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300" name="Rectangle 4"/>
          <p:cNvSpPr>
            <a:spLocks noGrp="1" noChangeArrowheads="1"/>
          </p:cNvSpPr>
          <p:nvPr>
            <p:ph type="title"/>
          </p:nvPr>
        </p:nvSpPr>
        <p:spPr>
          <a:xfrm>
            <a:off x="468313" y="260350"/>
            <a:ext cx="8229600" cy="1143000"/>
          </a:xfrm>
          <a:solidFill>
            <a:srgbClr val="FFFF00"/>
          </a:solidFill>
          <a:ln>
            <a:solidFill>
              <a:schemeClr val="tx1"/>
            </a:solidFill>
            <a:miter lim="800000"/>
            <a:headEnd/>
            <a:tailEnd/>
          </a:ln>
        </p:spPr>
        <p:txBody>
          <a:bodyPr/>
          <a:lstStyle/>
          <a:p>
            <a:pPr eaLnBrk="1" hangingPunct="1"/>
            <a:r>
              <a:rPr lang="es-ES" altLang="es-AR" sz="3200" b="1" smtClean="0"/>
              <a:t>REACCIONES DEL COMPLEJO I</a:t>
            </a:r>
          </a:p>
        </p:txBody>
      </p:sp>
      <p:sp>
        <p:nvSpPr>
          <p:cNvPr id="55301" name="Text Box 5"/>
          <p:cNvSpPr txBox="1">
            <a:spLocks noChangeArrowheads="1"/>
          </p:cNvSpPr>
          <p:nvPr/>
        </p:nvSpPr>
        <p:spPr bwMode="auto">
          <a:xfrm>
            <a:off x="323850" y="2133600"/>
            <a:ext cx="8675688" cy="1511300"/>
          </a:xfrm>
          <a:prstGeom prst="rect">
            <a:avLst/>
          </a:prstGeom>
          <a:solidFill>
            <a:srgbClr val="F8FB6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sz="2800" b="1" baseline="0"/>
              <a:t>NADH  +  H</a:t>
            </a:r>
            <a:r>
              <a:rPr lang="es-ES" altLang="es-AR" sz="2800" b="1" baseline="30000"/>
              <a:t>+              </a:t>
            </a:r>
            <a:r>
              <a:rPr lang="es-ES" altLang="es-AR" sz="2800" b="1" baseline="0"/>
              <a:t>NAD</a:t>
            </a:r>
            <a:r>
              <a:rPr lang="es-ES" altLang="es-AR" sz="2800" b="1" baseline="30000"/>
              <a:t>+</a:t>
            </a:r>
            <a:r>
              <a:rPr lang="es-ES" altLang="es-AR" sz="2800" b="1" baseline="0"/>
              <a:t>  +  2 e</a:t>
            </a:r>
            <a:r>
              <a:rPr lang="es-ES" altLang="es-AR" sz="2800" b="1" baseline="30000"/>
              <a:t>-</a:t>
            </a:r>
            <a:r>
              <a:rPr lang="es-ES" altLang="es-AR" sz="2800" b="1" baseline="0"/>
              <a:t>  +  H</a:t>
            </a:r>
            <a:r>
              <a:rPr lang="es-ES" altLang="es-AR" sz="2800" b="1" baseline="30000"/>
              <a:t>+</a:t>
            </a:r>
            <a:r>
              <a:rPr lang="es-ES" altLang="es-AR" sz="2800" b="1" baseline="0"/>
              <a:t> (E</a:t>
            </a:r>
            <a:r>
              <a:rPr lang="es-ES" altLang="es-AR" sz="2800" b="1"/>
              <a:t>o</a:t>
            </a:r>
            <a:r>
              <a:rPr lang="es-ES" altLang="es-AR" sz="2800" b="1" baseline="0"/>
              <a:t>= - 0,32 V)</a:t>
            </a:r>
          </a:p>
          <a:p>
            <a:pPr eaLnBrk="1" hangingPunct="1"/>
            <a:endParaRPr lang="es-ES" altLang="es-AR" sz="2800" b="1" baseline="0"/>
          </a:p>
          <a:p>
            <a:pPr eaLnBrk="1" hangingPunct="1"/>
            <a:r>
              <a:rPr lang="es-ES" altLang="es-AR" sz="2800" b="1" baseline="0"/>
              <a:t>FMN  +  2 e</a:t>
            </a:r>
            <a:r>
              <a:rPr lang="es-ES" altLang="es-AR" sz="2800" b="1" baseline="30000"/>
              <a:t>-</a:t>
            </a:r>
            <a:r>
              <a:rPr lang="es-ES" altLang="es-AR" sz="2800" b="1" baseline="0"/>
              <a:t>  +  2  H</a:t>
            </a:r>
            <a:r>
              <a:rPr lang="es-ES" altLang="es-AR" sz="2800" b="1" baseline="30000"/>
              <a:t>+</a:t>
            </a:r>
            <a:r>
              <a:rPr lang="es-ES" altLang="es-AR" sz="2800" b="1" baseline="0"/>
              <a:t>           FMNH</a:t>
            </a:r>
            <a:r>
              <a:rPr lang="es-ES" altLang="es-AR" sz="2800" b="1"/>
              <a:t>2  </a:t>
            </a:r>
            <a:r>
              <a:rPr lang="es-ES" altLang="es-AR" sz="2800" b="1" baseline="0"/>
              <a:t>      (E</a:t>
            </a:r>
            <a:r>
              <a:rPr lang="es-ES" altLang="es-AR" sz="2800" b="1"/>
              <a:t>o</a:t>
            </a:r>
            <a:r>
              <a:rPr lang="es-ES" altLang="es-AR" sz="2800" b="1" baseline="0"/>
              <a:t>= - 0,22 V)</a:t>
            </a:r>
          </a:p>
        </p:txBody>
      </p:sp>
      <p:sp>
        <p:nvSpPr>
          <p:cNvPr id="55302" name="Text Box 6"/>
          <p:cNvSpPr txBox="1">
            <a:spLocks noChangeArrowheads="1"/>
          </p:cNvSpPr>
          <p:nvPr/>
        </p:nvSpPr>
        <p:spPr bwMode="auto">
          <a:xfrm>
            <a:off x="1042988" y="4221163"/>
            <a:ext cx="7345362" cy="519112"/>
          </a:xfrm>
          <a:prstGeom prst="rect">
            <a:avLst/>
          </a:prstGeom>
          <a:solidFill>
            <a:srgbClr val="FBFDA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800" b="1" baseline="0"/>
              <a:t>NADH + H+  +  FMN → FMNH</a:t>
            </a:r>
            <a:r>
              <a:rPr lang="es-ES" altLang="es-AR" sz="2800" b="1"/>
              <a:t>2</a:t>
            </a:r>
            <a:r>
              <a:rPr lang="es-ES" altLang="es-AR" sz="2800" b="1" baseline="0"/>
              <a:t>  + NAD+ </a:t>
            </a:r>
          </a:p>
        </p:txBody>
      </p:sp>
      <p:sp>
        <p:nvSpPr>
          <p:cNvPr id="55304" name="Line 8"/>
          <p:cNvSpPr>
            <a:spLocks noChangeShapeType="1"/>
          </p:cNvSpPr>
          <p:nvPr/>
        </p:nvSpPr>
        <p:spPr bwMode="auto">
          <a:xfrm>
            <a:off x="2843213" y="2420938"/>
            <a:ext cx="504825" cy="0"/>
          </a:xfrm>
          <a:prstGeom prst="line">
            <a:avLst/>
          </a:prstGeom>
          <a:noFill/>
          <a:ln w="3175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AR"/>
          </a:p>
        </p:txBody>
      </p:sp>
      <p:sp>
        <p:nvSpPr>
          <p:cNvPr id="55305" name="Line 9"/>
          <p:cNvSpPr>
            <a:spLocks noChangeShapeType="1"/>
          </p:cNvSpPr>
          <p:nvPr/>
        </p:nvSpPr>
        <p:spPr bwMode="auto">
          <a:xfrm>
            <a:off x="4067175" y="3284538"/>
            <a:ext cx="647700" cy="0"/>
          </a:xfrm>
          <a:prstGeom prst="line">
            <a:avLst/>
          </a:prstGeom>
          <a:noFill/>
          <a:ln w="3175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AR"/>
          </a:p>
        </p:txBody>
      </p:sp>
    </p:spTree>
    <p:extLst>
      <p:ext uri="{BB962C8B-B14F-4D97-AF65-F5344CB8AC3E}">
        <p14:creationId xmlns:p14="http://schemas.microsoft.com/office/powerpoint/2010/main" val="823349955"/>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2"/>
          <p:cNvSpPr>
            <a:spLocks noGrp="1" noChangeArrowheads="1"/>
          </p:cNvSpPr>
          <p:nvPr>
            <p:ph type="title"/>
          </p:nvPr>
        </p:nvSpPr>
        <p:spPr>
          <a:xfrm>
            <a:off x="539750" y="260648"/>
            <a:ext cx="8229600" cy="1143000"/>
          </a:xfrm>
          <a:solidFill>
            <a:srgbClr val="FFFF00"/>
          </a:solidFill>
          <a:ln>
            <a:solidFill>
              <a:schemeClr val="tx1"/>
            </a:solidFill>
            <a:miter lim="800000"/>
            <a:headEnd/>
            <a:tailEnd/>
          </a:ln>
        </p:spPr>
        <p:txBody>
          <a:bodyPr/>
          <a:lstStyle/>
          <a:p>
            <a:pPr eaLnBrk="1" hangingPunct="1"/>
            <a:r>
              <a:rPr lang="es-ES" altLang="es-AR" sz="3200" b="1" smtClean="0"/>
              <a:t>Reacciones que proveen de NADH a la cadena respiratoria</a:t>
            </a:r>
          </a:p>
        </p:txBody>
      </p:sp>
      <p:sp>
        <p:nvSpPr>
          <p:cNvPr id="128003" name="Rectangle 3"/>
          <p:cNvSpPr>
            <a:spLocks noGrp="1" noChangeArrowheads="1"/>
          </p:cNvSpPr>
          <p:nvPr>
            <p:ph idx="1"/>
          </p:nvPr>
        </p:nvSpPr>
        <p:spPr/>
        <p:txBody>
          <a:bodyPr/>
          <a:lstStyle/>
          <a:p>
            <a:pPr eaLnBrk="1" hangingPunct="1"/>
            <a:r>
              <a:rPr lang="es-ES" altLang="es-AR" sz="2800" b="1" i="1" dirty="0" err="1" smtClean="0"/>
              <a:t>Piruvato</a:t>
            </a:r>
            <a:r>
              <a:rPr lang="es-ES" altLang="es-AR" sz="2800" b="1" i="1" dirty="0" smtClean="0"/>
              <a:t> deshidrogenasa</a:t>
            </a:r>
          </a:p>
          <a:p>
            <a:pPr eaLnBrk="1" hangingPunct="1"/>
            <a:endParaRPr lang="es-ES" altLang="es-AR" sz="2800" b="1" i="1" dirty="0" smtClean="0"/>
          </a:p>
          <a:p>
            <a:pPr eaLnBrk="1" hangingPunct="1"/>
            <a:r>
              <a:rPr lang="es-ES" altLang="es-AR" sz="2800" b="1" i="1" dirty="0" err="1" smtClean="0"/>
              <a:t>Isocitrato</a:t>
            </a:r>
            <a:r>
              <a:rPr lang="es-ES" altLang="es-AR" sz="2800" b="1" i="1" dirty="0" smtClean="0"/>
              <a:t> deshidrogenasa</a:t>
            </a:r>
          </a:p>
          <a:p>
            <a:pPr eaLnBrk="1" hangingPunct="1"/>
            <a:endParaRPr lang="es-ES" altLang="es-AR" sz="2800" b="1" i="1" dirty="0" smtClean="0"/>
          </a:p>
          <a:p>
            <a:pPr eaLnBrk="1" hangingPunct="1"/>
            <a:r>
              <a:rPr lang="es-ES" altLang="es-AR" sz="2800" b="1" i="1" dirty="0" smtClean="0"/>
              <a:t>Malato deshidrogenasa</a:t>
            </a:r>
          </a:p>
          <a:p>
            <a:pPr eaLnBrk="1" hangingPunct="1"/>
            <a:endParaRPr lang="es-ES" altLang="es-AR" sz="2800" b="1" i="1" dirty="0" smtClean="0"/>
          </a:p>
          <a:p>
            <a:pPr eaLnBrk="1" hangingPunct="1"/>
            <a:r>
              <a:rPr lang="es-ES" altLang="es-AR" sz="2800" b="1" i="1" dirty="0" smtClean="0">
                <a:latin typeface="Symbol" pitchFamily="18" charset="2"/>
              </a:rPr>
              <a:t>a</a:t>
            </a:r>
            <a:r>
              <a:rPr lang="es-ES" altLang="es-AR" sz="2800" b="1" i="1" dirty="0" smtClean="0"/>
              <a:t>-</a:t>
            </a:r>
            <a:r>
              <a:rPr lang="es-ES" altLang="es-AR" sz="2800" b="1" i="1" dirty="0" err="1" smtClean="0"/>
              <a:t>cetoglutarato</a:t>
            </a:r>
            <a:r>
              <a:rPr lang="es-ES" altLang="es-AR" sz="2800" b="1" i="1" dirty="0" smtClean="0"/>
              <a:t> deshidrogenasa</a:t>
            </a:r>
          </a:p>
        </p:txBody>
      </p:sp>
      <p:sp>
        <p:nvSpPr>
          <p:cNvPr id="128004" name="Text Box 4"/>
          <p:cNvSpPr txBox="1">
            <a:spLocks noChangeArrowheads="1"/>
          </p:cNvSpPr>
          <p:nvPr/>
        </p:nvSpPr>
        <p:spPr bwMode="auto">
          <a:xfrm>
            <a:off x="539750" y="5554563"/>
            <a:ext cx="6911975" cy="46672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400" b="1" baseline="0" dirty="0">
                <a:solidFill>
                  <a:schemeClr val="accent2"/>
                </a:solidFill>
              </a:rPr>
              <a:t>Sustrato  +  NAD</a:t>
            </a:r>
            <a:r>
              <a:rPr lang="es-ES" altLang="es-AR" sz="2400" b="1" baseline="30000" dirty="0">
                <a:solidFill>
                  <a:schemeClr val="accent2"/>
                </a:solidFill>
              </a:rPr>
              <a:t>+</a:t>
            </a:r>
            <a:r>
              <a:rPr lang="es-ES" altLang="es-AR" sz="2400" b="1" baseline="0" dirty="0">
                <a:solidFill>
                  <a:schemeClr val="accent2"/>
                </a:solidFill>
              </a:rPr>
              <a:t>         Producto  +  NADH +  H</a:t>
            </a:r>
          </a:p>
        </p:txBody>
      </p:sp>
      <p:sp>
        <p:nvSpPr>
          <p:cNvPr id="128005" name="Line 5"/>
          <p:cNvSpPr>
            <a:spLocks noChangeShapeType="1"/>
          </p:cNvSpPr>
          <p:nvPr/>
        </p:nvSpPr>
        <p:spPr bwMode="auto">
          <a:xfrm>
            <a:off x="3276600" y="5805264"/>
            <a:ext cx="503238" cy="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AR"/>
          </a:p>
        </p:txBody>
      </p:sp>
      <p:sp>
        <p:nvSpPr>
          <p:cNvPr id="128006" name="Rectangle 6"/>
          <p:cNvSpPr>
            <a:spLocks noChangeArrowheads="1"/>
          </p:cNvSpPr>
          <p:nvPr/>
        </p:nvSpPr>
        <p:spPr bwMode="auto">
          <a:xfrm>
            <a:off x="5651500" y="5373141"/>
            <a:ext cx="2089150" cy="792163"/>
          </a:xfrm>
          <a:prstGeom prst="rect">
            <a:avLst/>
          </a:prstGeom>
          <a:solidFill>
            <a:srgbClr val="FFFF00">
              <a:alpha val="16078"/>
            </a:srgbClr>
          </a:solidFill>
          <a:ln w="9525">
            <a:solidFill>
              <a:srgbClr val="FF0000"/>
            </a:solidFill>
            <a:miter lim="800000"/>
            <a:headEnd/>
            <a:tailEnd/>
          </a:ln>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128007" name="Line 7"/>
          <p:cNvSpPr>
            <a:spLocks noChangeShapeType="1"/>
          </p:cNvSpPr>
          <p:nvPr/>
        </p:nvSpPr>
        <p:spPr bwMode="auto">
          <a:xfrm>
            <a:off x="7740650" y="5805264"/>
            <a:ext cx="360363"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AR"/>
          </a:p>
        </p:txBody>
      </p:sp>
      <p:sp>
        <p:nvSpPr>
          <p:cNvPr id="128008" name="Text Box 8"/>
          <p:cNvSpPr txBox="1">
            <a:spLocks noChangeArrowheads="1"/>
          </p:cNvSpPr>
          <p:nvPr/>
        </p:nvSpPr>
        <p:spPr bwMode="auto">
          <a:xfrm rot="19283957">
            <a:off x="7542920" y="5715016"/>
            <a:ext cx="1675414" cy="646331"/>
          </a:xfrm>
          <a:prstGeom prst="rect">
            <a:avLst/>
          </a:prstGeom>
          <a:noFill/>
          <a:ln w="9525">
            <a:solidFill>
              <a:srgbClr val="F42B0A"/>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b="1" baseline="0" dirty="0" smtClean="0">
                <a:solidFill>
                  <a:srgbClr val="0070C0"/>
                </a:solidFill>
              </a:rPr>
              <a:t>Cadena Respiratoria</a:t>
            </a:r>
            <a:endParaRPr lang="es-ES" altLang="es-AR" b="1" baseline="0" dirty="0">
              <a:solidFill>
                <a:srgbClr val="0070C0"/>
              </a:solidFill>
            </a:endParaRPr>
          </a:p>
        </p:txBody>
      </p:sp>
      <p:sp>
        <p:nvSpPr>
          <p:cNvPr id="22538" name="Oval 9" descr="10%"/>
          <p:cNvSpPr>
            <a:spLocks noChangeArrowheads="1"/>
          </p:cNvSpPr>
          <p:nvPr/>
        </p:nvSpPr>
        <p:spPr bwMode="auto">
          <a:xfrm>
            <a:off x="5940052" y="3069381"/>
            <a:ext cx="2592388" cy="1655763"/>
          </a:xfrm>
          <a:prstGeom prst="ellipse">
            <a:avLst/>
          </a:prstGeom>
          <a:pattFill prst="pct10">
            <a:fgClr>
              <a:srgbClr val="FBFDA1"/>
            </a:fgClr>
            <a:bgClr>
              <a:srgbClr val="FFFFFF"/>
            </a:bgClr>
          </a:pattFill>
          <a:ln w="38100">
            <a:solidFill>
              <a:srgbClr val="00B050"/>
            </a:solidFill>
            <a:round/>
            <a:headEnd/>
            <a:tailEnd/>
          </a:ln>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algn="ctr" eaLnBrk="1" hangingPunct="1"/>
            <a:r>
              <a:rPr lang="es-ES" altLang="es-AR" sz="2000" b="1" baseline="0" dirty="0">
                <a:solidFill>
                  <a:srgbClr val="FF0000"/>
                </a:solidFill>
              </a:rPr>
              <a:t>CICLO DE KREBS</a:t>
            </a:r>
          </a:p>
        </p:txBody>
      </p:sp>
      <p:sp>
        <p:nvSpPr>
          <p:cNvPr id="3" name="2 Cerrar llave"/>
          <p:cNvSpPr/>
          <p:nvPr/>
        </p:nvSpPr>
        <p:spPr>
          <a:xfrm>
            <a:off x="5472423" y="2492896"/>
            <a:ext cx="395721" cy="2664321"/>
          </a:xfrm>
          <a:prstGeom prst="rightBrace">
            <a:avLst>
              <a:gd name="adj1" fmla="val 8333"/>
              <a:gd name="adj2" fmla="val 51430"/>
            </a:avLst>
          </a:prstGeom>
          <a:ln w="5715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AR"/>
          </a:p>
        </p:txBody>
      </p:sp>
      <p:sp>
        <p:nvSpPr>
          <p:cNvPr id="5" name="4 CuadroTexto"/>
          <p:cNvSpPr txBox="1"/>
          <p:nvPr/>
        </p:nvSpPr>
        <p:spPr>
          <a:xfrm>
            <a:off x="5796136" y="1556792"/>
            <a:ext cx="3024436" cy="461665"/>
          </a:xfrm>
          <a:prstGeom prst="rect">
            <a:avLst/>
          </a:prstGeom>
          <a:solidFill>
            <a:schemeClr val="accent2">
              <a:lumMod val="60000"/>
              <a:lumOff val="40000"/>
            </a:schemeClr>
          </a:solidFill>
        </p:spPr>
        <p:txBody>
          <a:bodyPr wrap="square" rtlCol="0">
            <a:spAutoFit/>
          </a:bodyPr>
          <a:lstStyle/>
          <a:p>
            <a:r>
              <a:rPr lang="es-AR" sz="2400" b="1" dirty="0" smtClean="0"/>
              <a:t>Oxidación de glucosa</a:t>
            </a:r>
            <a:endParaRPr lang="es-AR" sz="2400" b="1" dirty="0"/>
          </a:p>
        </p:txBody>
      </p:sp>
      <p:sp>
        <p:nvSpPr>
          <p:cNvPr id="6" name="5 Flecha derecha"/>
          <p:cNvSpPr/>
          <p:nvPr/>
        </p:nvSpPr>
        <p:spPr>
          <a:xfrm rot="10248361">
            <a:off x="4860032" y="1669974"/>
            <a:ext cx="791468" cy="25841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Tree>
    <p:extLst>
      <p:ext uri="{BB962C8B-B14F-4D97-AF65-F5344CB8AC3E}">
        <p14:creationId xmlns:p14="http://schemas.microsoft.com/office/powerpoint/2010/main" val="2442538718"/>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5" name="Rectangle 7"/>
          <p:cNvSpPr>
            <a:spLocks noGrp="1" noChangeArrowheads="1"/>
          </p:cNvSpPr>
          <p:nvPr>
            <p:ph type="title"/>
          </p:nvPr>
        </p:nvSpPr>
        <p:spPr>
          <a:solidFill>
            <a:srgbClr val="FFFF00"/>
          </a:solidFill>
        </p:spPr>
        <p:txBody>
          <a:bodyPr/>
          <a:lstStyle/>
          <a:p>
            <a:pPr eaLnBrk="1" hangingPunct="1"/>
            <a:r>
              <a:rPr lang="es-ES" altLang="es-AR" sz="3200" b="1" smtClean="0">
                <a:solidFill>
                  <a:schemeClr val="tx1"/>
                </a:solidFill>
              </a:rPr>
              <a:t>Camino de los equivalentes de reducción en el Complejo I</a:t>
            </a:r>
          </a:p>
        </p:txBody>
      </p:sp>
      <p:pic>
        <p:nvPicPr>
          <p:cNvPr id="7174" name="Picture 6" descr="sp5282"/>
          <p:cNvPicPr>
            <a:picLocks noGrp="1" noChangeAspect="1" noChangeArrowheads="1"/>
          </p:cNvPicPr>
          <p:nvPr>
            <p:ph idx="1"/>
          </p:nvPr>
        </p:nvPicPr>
        <p:blipFill>
          <a:blip r:embed="rId2">
            <a:lum bright="-54000" contrast="66000"/>
            <a:extLst>
              <a:ext uri="{28A0092B-C50C-407E-A947-70E740481C1C}">
                <a14:useLocalDpi xmlns:a14="http://schemas.microsoft.com/office/drawing/2010/main" val="0"/>
              </a:ext>
            </a:extLst>
          </a:blip>
          <a:srcRect/>
          <a:stretch>
            <a:fillRect/>
          </a:stretch>
        </p:blipFill>
        <p:spPr>
          <a:xfrm>
            <a:off x="539750" y="2708275"/>
            <a:ext cx="8121650" cy="1922463"/>
          </a:xfrm>
          <a:solidFill>
            <a:srgbClr val="F4EE04"/>
          </a:solidFill>
        </p:spPr>
      </p:pic>
    </p:spTree>
    <p:extLst>
      <p:ext uri="{BB962C8B-B14F-4D97-AF65-F5344CB8AC3E}">
        <p14:creationId xmlns:p14="http://schemas.microsoft.com/office/powerpoint/2010/main" val="117742535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AR" dirty="0" smtClean="0"/>
              <a:t>VÍAS METABÓLICAS</a:t>
            </a:r>
            <a:endParaRPr lang="es-AR" dirty="0"/>
          </a:p>
        </p:txBody>
      </p:sp>
      <p:sp>
        <p:nvSpPr>
          <p:cNvPr id="3" name="2 Marcador de contenido"/>
          <p:cNvSpPr>
            <a:spLocks noGrp="1"/>
          </p:cNvSpPr>
          <p:nvPr>
            <p:ph idx="1"/>
          </p:nvPr>
        </p:nvSpPr>
        <p:spPr>
          <a:xfrm>
            <a:off x="457200" y="1600200"/>
            <a:ext cx="8229600" cy="4853136"/>
          </a:xfrm>
        </p:spPr>
        <p:txBody>
          <a:bodyPr/>
          <a:lstStyle/>
          <a:p>
            <a:r>
              <a:rPr lang="es-AR" dirty="0" smtClean="0"/>
              <a:t>El sustrato inicial por acción de una enzima específica, se convierte en un producto que sirve de sustrato para otra enzima de la reacción siguiente y así sucesivamente, hasta llegar al producto final, en una </a:t>
            </a:r>
            <a:r>
              <a:rPr lang="es-AR" b="1" dirty="0" smtClean="0"/>
              <a:t>SECUENCIA LINEAL</a:t>
            </a:r>
            <a:r>
              <a:rPr lang="es-AR" dirty="0" smtClean="0"/>
              <a:t>.</a:t>
            </a:r>
          </a:p>
          <a:p>
            <a:pPr marL="0" indent="0">
              <a:buNone/>
            </a:pPr>
            <a:r>
              <a:rPr lang="es-AR" dirty="0" smtClean="0"/>
              <a:t>		</a:t>
            </a:r>
          </a:p>
          <a:p>
            <a:pPr marL="0" indent="0">
              <a:buNone/>
            </a:pPr>
            <a:r>
              <a:rPr lang="es-AR" dirty="0" smtClean="0"/>
              <a:t>	A	B	C	D	E</a:t>
            </a:r>
          </a:p>
          <a:p>
            <a:endParaRPr lang="es-AR" dirty="0"/>
          </a:p>
        </p:txBody>
      </p:sp>
      <p:cxnSp>
        <p:nvCxnSpPr>
          <p:cNvPr id="5" name="4 Conector recto de flecha"/>
          <p:cNvCxnSpPr/>
          <p:nvPr/>
        </p:nvCxnSpPr>
        <p:spPr>
          <a:xfrm>
            <a:off x="1778972" y="5526524"/>
            <a:ext cx="504056"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 name="9 Conector recto de flecha"/>
          <p:cNvCxnSpPr/>
          <p:nvPr/>
        </p:nvCxnSpPr>
        <p:spPr>
          <a:xfrm>
            <a:off x="2808251" y="5483428"/>
            <a:ext cx="504056"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10 Conector recto de flecha"/>
          <p:cNvCxnSpPr/>
          <p:nvPr/>
        </p:nvCxnSpPr>
        <p:spPr>
          <a:xfrm>
            <a:off x="3591900" y="5497482"/>
            <a:ext cx="504056"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11 Conector recto de flecha"/>
          <p:cNvCxnSpPr/>
          <p:nvPr/>
        </p:nvCxnSpPr>
        <p:spPr>
          <a:xfrm>
            <a:off x="4551642" y="5589240"/>
            <a:ext cx="504056"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5" name="14 CuadroTexto"/>
          <p:cNvSpPr txBox="1"/>
          <p:nvPr/>
        </p:nvSpPr>
        <p:spPr>
          <a:xfrm>
            <a:off x="1778972" y="5157192"/>
            <a:ext cx="400755" cy="369332"/>
          </a:xfrm>
          <a:prstGeom prst="rect">
            <a:avLst/>
          </a:prstGeom>
          <a:noFill/>
        </p:spPr>
        <p:txBody>
          <a:bodyPr wrap="square" rtlCol="0">
            <a:spAutoFit/>
          </a:bodyPr>
          <a:lstStyle/>
          <a:p>
            <a:r>
              <a:rPr lang="es-AR" dirty="0"/>
              <a:t>a</a:t>
            </a:r>
          </a:p>
        </p:txBody>
      </p:sp>
      <p:sp>
        <p:nvSpPr>
          <p:cNvPr id="16" name="15 CuadroTexto"/>
          <p:cNvSpPr txBox="1"/>
          <p:nvPr/>
        </p:nvSpPr>
        <p:spPr>
          <a:xfrm>
            <a:off x="2808251" y="5157192"/>
            <a:ext cx="323589" cy="369332"/>
          </a:xfrm>
          <a:prstGeom prst="rect">
            <a:avLst/>
          </a:prstGeom>
          <a:noFill/>
        </p:spPr>
        <p:txBody>
          <a:bodyPr wrap="square" rtlCol="0">
            <a:spAutoFit/>
          </a:bodyPr>
          <a:lstStyle/>
          <a:p>
            <a:r>
              <a:rPr lang="es-AR" dirty="0" smtClean="0"/>
              <a:t>b</a:t>
            </a:r>
            <a:endParaRPr lang="es-AR" dirty="0"/>
          </a:p>
        </p:txBody>
      </p:sp>
      <p:sp>
        <p:nvSpPr>
          <p:cNvPr id="17" name="16 CuadroTexto"/>
          <p:cNvSpPr txBox="1"/>
          <p:nvPr/>
        </p:nvSpPr>
        <p:spPr>
          <a:xfrm>
            <a:off x="3739197" y="5147900"/>
            <a:ext cx="400755" cy="369332"/>
          </a:xfrm>
          <a:prstGeom prst="rect">
            <a:avLst/>
          </a:prstGeom>
          <a:noFill/>
        </p:spPr>
        <p:txBody>
          <a:bodyPr wrap="square" rtlCol="0">
            <a:spAutoFit/>
          </a:bodyPr>
          <a:lstStyle/>
          <a:p>
            <a:r>
              <a:rPr lang="es-AR" dirty="0" smtClean="0"/>
              <a:t>c</a:t>
            </a:r>
            <a:endParaRPr lang="es-AR" dirty="0"/>
          </a:p>
        </p:txBody>
      </p:sp>
      <p:sp>
        <p:nvSpPr>
          <p:cNvPr id="18" name="17 CuadroTexto"/>
          <p:cNvSpPr txBox="1"/>
          <p:nvPr/>
        </p:nvSpPr>
        <p:spPr>
          <a:xfrm>
            <a:off x="4551642" y="5157192"/>
            <a:ext cx="400755" cy="369332"/>
          </a:xfrm>
          <a:prstGeom prst="rect">
            <a:avLst/>
          </a:prstGeom>
          <a:noFill/>
        </p:spPr>
        <p:txBody>
          <a:bodyPr wrap="square" rtlCol="0">
            <a:spAutoFit/>
          </a:bodyPr>
          <a:lstStyle/>
          <a:p>
            <a:r>
              <a:rPr lang="es-AR" dirty="0" smtClean="0"/>
              <a:t>d</a:t>
            </a:r>
            <a:endParaRPr lang="es-AR" dirty="0"/>
          </a:p>
        </p:txBody>
      </p:sp>
    </p:spTree>
    <p:extLst>
      <p:ext uri="{BB962C8B-B14F-4D97-AF65-F5344CB8AC3E}">
        <p14:creationId xmlns:p14="http://schemas.microsoft.com/office/powerpoint/2010/main" val="779194121"/>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Rectangle 2"/>
          <p:cNvSpPr>
            <a:spLocks noGrp="1" noChangeArrowheads="1"/>
          </p:cNvSpPr>
          <p:nvPr>
            <p:ph type="title"/>
          </p:nvPr>
        </p:nvSpPr>
        <p:spPr>
          <a:xfrm>
            <a:off x="468313" y="260350"/>
            <a:ext cx="8229600" cy="993775"/>
          </a:xfrm>
          <a:solidFill>
            <a:srgbClr val="FFFF00"/>
          </a:solidFill>
          <a:ln>
            <a:solidFill>
              <a:schemeClr val="tx1"/>
            </a:solidFill>
            <a:miter lim="800000"/>
            <a:headEnd/>
            <a:tailEnd/>
          </a:ln>
        </p:spPr>
        <p:txBody>
          <a:bodyPr/>
          <a:lstStyle/>
          <a:p>
            <a:pPr eaLnBrk="1" hangingPunct="1"/>
            <a:r>
              <a:rPr lang="es-ES" altLang="es-AR" sz="3200" b="1" smtClean="0"/>
              <a:t>COMPLEJO II</a:t>
            </a:r>
          </a:p>
        </p:txBody>
      </p:sp>
      <p:sp>
        <p:nvSpPr>
          <p:cNvPr id="176131" name="Rectangle 3" descr="30%"/>
          <p:cNvSpPr>
            <a:spLocks noGrp="1" noChangeArrowheads="1"/>
          </p:cNvSpPr>
          <p:nvPr>
            <p:ph idx="1"/>
          </p:nvPr>
        </p:nvSpPr>
        <p:spPr>
          <a:xfrm>
            <a:off x="457200" y="1600200"/>
            <a:ext cx="8229600" cy="2260600"/>
          </a:xfrm>
          <a:solidFill>
            <a:schemeClr val="accent5">
              <a:lumMod val="20000"/>
              <a:lumOff val="80000"/>
            </a:schemeClr>
          </a:solidFill>
        </p:spPr>
        <p:txBody>
          <a:bodyPr/>
          <a:lstStyle/>
          <a:p>
            <a:pPr eaLnBrk="1" hangingPunct="1"/>
            <a:r>
              <a:rPr lang="es-ES" altLang="es-AR" sz="2400" b="1" dirty="0" err="1" smtClean="0"/>
              <a:t>Succinato</a:t>
            </a:r>
            <a:r>
              <a:rPr lang="es-ES" altLang="es-AR" sz="2400" b="1" dirty="0" smtClean="0"/>
              <a:t>-coenzima Q </a:t>
            </a:r>
            <a:r>
              <a:rPr lang="es-ES" altLang="es-AR" sz="2400" b="1" dirty="0" err="1" smtClean="0"/>
              <a:t>oxidorreductasa</a:t>
            </a:r>
            <a:endParaRPr lang="es-ES" altLang="es-AR" sz="2400" b="1" dirty="0" smtClean="0"/>
          </a:p>
          <a:p>
            <a:pPr eaLnBrk="1" hangingPunct="1"/>
            <a:r>
              <a:rPr lang="es-ES" altLang="es-AR" sz="2400" b="1" dirty="0" smtClean="0"/>
              <a:t>Coenzima: FAD</a:t>
            </a:r>
          </a:p>
          <a:p>
            <a:pPr eaLnBrk="1" hangingPunct="1"/>
            <a:r>
              <a:rPr lang="es-ES" altLang="es-AR" sz="2400" b="1" dirty="0" smtClean="0"/>
              <a:t>Proteínas </a:t>
            </a:r>
            <a:r>
              <a:rPr lang="es-ES" altLang="es-AR" sz="2400" b="1" dirty="0" err="1" smtClean="0"/>
              <a:t>ferrosulfuradas</a:t>
            </a:r>
            <a:endParaRPr lang="es-ES" altLang="es-AR" sz="2400" b="1" dirty="0" smtClean="0"/>
          </a:p>
          <a:p>
            <a:pPr eaLnBrk="1" hangingPunct="1"/>
            <a:r>
              <a:rPr lang="es-ES" altLang="es-AR" sz="2400" b="1" dirty="0" smtClean="0"/>
              <a:t>Transfiere equivalentes de reducción desde </a:t>
            </a:r>
            <a:r>
              <a:rPr lang="es-ES" altLang="es-AR" sz="2400" b="1" dirty="0" err="1" smtClean="0"/>
              <a:t>succinato</a:t>
            </a:r>
            <a:r>
              <a:rPr lang="es-ES" altLang="es-AR" sz="2400" b="1" dirty="0" smtClean="0"/>
              <a:t> a la coenzima Q</a:t>
            </a:r>
          </a:p>
          <a:p>
            <a:pPr eaLnBrk="1" hangingPunct="1"/>
            <a:endParaRPr lang="es-ES" altLang="es-AR" sz="2400" b="1" dirty="0" smtClean="0"/>
          </a:p>
          <a:p>
            <a:pPr eaLnBrk="1" hangingPunct="1">
              <a:buFontTx/>
              <a:buNone/>
            </a:pPr>
            <a:endParaRPr lang="es-ES" altLang="es-AR" sz="2400" b="1" baseline="-25000" dirty="0" smtClean="0"/>
          </a:p>
          <a:p>
            <a:pPr eaLnBrk="1" hangingPunct="1">
              <a:buFontTx/>
              <a:buNone/>
            </a:pPr>
            <a:endParaRPr lang="es-ES" altLang="es-AR" sz="2400" b="1" baseline="-25000" dirty="0" smtClean="0"/>
          </a:p>
        </p:txBody>
      </p:sp>
      <p:sp>
        <p:nvSpPr>
          <p:cNvPr id="24580" name="Text Box 4"/>
          <p:cNvSpPr txBox="1">
            <a:spLocks noChangeArrowheads="1"/>
          </p:cNvSpPr>
          <p:nvPr/>
        </p:nvSpPr>
        <p:spPr bwMode="auto">
          <a:xfrm>
            <a:off x="1403350" y="4076700"/>
            <a:ext cx="69135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endParaRPr lang="es-MX" altLang="es-AR" baseline="0"/>
          </a:p>
        </p:txBody>
      </p:sp>
      <p:sp>
        <p:nvSpPr>
          <p:cNvPr id="176133" name="Text Box 5"/>
          <p:cNvSpPr txBox="1">
            <a:spLocks noChangeArrowheads="1"/>
          </p:cNvSpPr>
          <p:nvPr/>
        </p:nvSpPr>
        <p:spPr bwMode="auto">
          <a:xfrm>
            <a:off x="539750" y="4005263"/>
            <a:ext cx="7956550" cy="2757487"/>
          </a:xfrm>
          <a:prstGeom prst="rect">
            <a:avLst/>
          </a:prstGeom>
          <a:solidFill>
            <a:schemeClr val="bg1">
              <a:lumMod val="85000"/>
            </a:schemeClr>
          </a:solidFill>
          <a:ln>
            <a:noFill/>
          </a:ln>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20000"/>
              </a:spcBef>
            </a:pPr>
            <a:r>
              <a:rPr lang="es-ES" altLang="es-AR" sz="2400" b="1" baseline="0"/>
              <a:t>Succinato + E-FAD              Fumarato + E-FADH</a:t>
            </a:r>
            <a:r>
              <a:rPr lang="es-ES" altLang="es-AR" sz="2400" b="1"/>
              <a:t>2</a:t>
            </a:r>
          </a:p>
          <a:p>
            <a:pPr eaLnBrk="1" hangingPunct="1">
              <a:spcBef>
                <a:spcPct val="20000"/>
              </a:spcBef>
            </a:pPr>
            <a:endParaRPr lang="es-ES" altLang="es-AR" sz="2400" b="1" baseline="0"/>
          </a:p>
          <a:p>
            <a:pPr eaLnBrk="1" hangingPunct="1">
              <a:spcBef>
                <a:spcPct val="20000"/>
              </a:spcBef>
            </a:pPr>
            <a:r>
              <a:rPr lang="es-ES" altLang="es-AR" sz="2400" b="1" baseline="0"/>
              <a:t>E-FADH</a:t>
            </a:r>
            <a:r>
              <a:rPr lang="es-ES" altLang="es-AR" sz="2400" b="1"/>
              <a:t>2 </a:t>
            </a:r>
            <a:r>
              <a:rPr lang="es-ES" altLang="es-AR" sz="2400" b="1" baseline="0"/>
              <a:t> + Prot-Fe</a:t>
            </a:r>
            <a:r>
              <a:rPr lang="es-ES" altLang="es-AR" sz="2400" b="1" baseline="30000"/>
              <a:t>+++</a:t>
            </a:r>
            <a:r>
              <a:rPr lang="es-ES" altLang="es-AR" sz="2400" b="1" baseline="0"/>
              <a:t>         E-FAD  + Prot-Fe</a:t>
            </a:r>
            <a:r>
              <a:rPr lang="es-ES" altLang="es-AR" sz="2400" b="1" baseline="30000"/>
              <a:t>++ </a:t>
            </a:r>
          </a:p>
          <a:p>
            <a:pPr eaLnBrk="1" hangingPunct="1">
              <a:spcBef>
                <a:spcPct val="20000"/>
              </a:spcBef>
            </a:pPr>
            <a:endParaRPr lang="es-ES" altLang="es-AR" sz="2400" b="1" baseline="0"/>
          </a:p>
          <a:p>
            <a:pPr eaLnBrk="1" hangingPunct="1">
              <a:spcBef>
                <a:spcPct val="20000"/>
              </a:spcBef>
            </a:pPr>
            <a:r>
              <a:rPr lang="es-ES" altLang="es-AR" sz="2400" b="1" baseline="0"/>
              <a:t>Prot-Fe</a:t>
            </a:r>
            <a:r>
              <a:rPr lang="es-ES" altLang="es-AR" sz="2400" b="1" baseline="30000"/>
              <a:t>++</a:t>
            </a:r>
            <a:r>
              <a:rPr lang="es-ES" altLang="es-AR" baseline="0"/>
              <a:t>  +  </a:t>
            </a:r>
            <a:r>
              <a:rPr lang="es-ES" altLang="es-AR" sz="2400" b="1" baseline="0"/>
              <a:t>CoQ                     Prot-Fe</a:t>
            </a:r>
            <a:r>
              <a:rPr lang="es-ES" altLang="es-AR" sz="2400" b="1" baseline="30000"/>
              <a:t>+++</a:t>
            </a:r>
            <a:r>
              <a:rPr lang="es-ES" altLang="es-AR" sz="2400" b="1" baseline="0"/>
              <a:t>   +  CoQH</a:t>
            </a:r>
            <a:r>
              <a:rPr lang="es-ES" altLang="es-AR" sz="2400" b="1"/>
              <a:t>2</a:t>
            </a:r>
          </a:p>
          <a:p>
            <a:pPr eaLnBrk="1" hangingPunct="1">
              <a:spcBef>
                <a:spcPct val="50000"/>
              </a:spcBef>
            </a:pPr>
            <a:endParaRPr lang="es-ES" altLang="es-AR" sz="2400" b="1" baseline="0"/>
          </a:p>
        </p:txBody>
      </p:sp>
      <p:sp>
        <p:nvSpPr>
          <p:cNvPr id="176134" name="Line 6"/>
          <p:cNvSpPr>
            <a:spLocks noChangeShapeType="1"/>
          </p:cNvSpPr>
          <p:nvPr/>
        </p:nvSpPr>
        <p:spPr bwMode="auto">
          <a:xfrm>
            <a:off x="3635375" y="4437063"/>
            <a:ext cx="647700" cy="0"/>
          </a:xfrm>
          <a:prstGeom prst="line">
            <a:avLst/>
          </a:prstGeom>
          <a:noFill/>
          <a:ln w="3175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AR"/>
          </a:p>
        </p:txBody>
      </p:sp>
      <p:sp>
        <p:nvSpPr>
          <p:cNvPr id="176135" name="Line 7"/>
          <p:cNvSpPr>
            <a:spLocks noChangeShapeType="1"/>
          </p:cNvSpPr>
          <p:nvPr/>
        </p:nvSpPr>
        <p:spPr bwMode="auto">
          <a:xfrm>
            <a:off x="3563938" y="5373688"/>
            <a:ext cx="647700" cy="0"/>
          </a:xfrm>
          <a:prstGeom prst="line">
            <a:avLst/>
          </a:prstGeom>
          <a:noFill/>
          <a:ln w="3175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AR"/>
          </a:p>
        </p:txBody>
      </p:sp>
      <p:sp>
        <p:nvSpPr>
          <p:cNvPr id="176136" name="Line 8"/>
          <p:cNvSpPr>
            <a:spLocks noChangeShapeType="1"/>
          </p:cNvSpPr>
          <p:nvPr/>
        </p:nvSpPr>
        <p:spPr bwMode="auto">
          <a:xfrm>
            <a:off x="3492500" y="6092825"/>
            <a:ext cx="647700" cy="0"/>
          </a:xfrm>
          <a:prstGeom prst="line">
            <a:avLst/>
          </a:prstGeom>
          <a:noFill/>
          <a:ln w="3175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AR"/>
          </a:p>
        </p:txBody>
      </p:sp>
    </p:spTree>
    <p:extLst>
      <p:ext uri="{BB962C8B-B14F-4D97-AF65-F5344CB8AC3E}">
        <p14:creationId xmlns:p14="http://schemas.microsoft.com/office/powerpoint/2010/main" val="604966090"/>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84" name="Rectangle 44"/>
          <p:cNvSpPr>
            <a:spLocks noChangeArrowheads="1"/>
          </p:cNvSpPr>
          <p:nvPr/>
        </p:nvSpPr>
        <p:spPr bwMode="auto">
          <a:xfrm>
            <a:off x="0" y="2492375"/>
            <a:ext cx="9144000" cy="2089150"/>
          </a:xfrm>
          <a:prstGeom prst="rect">
            <a:avLst/>
          </a:prstGeom>
          <a:solidFill>
            <a:srgbClr val="E7E7E7"/>
          </a:solidFill>
          <a:ln>
            <a:noFill/>
          </a:ln>
          <a:extLst>
            <a:ext uri="{91240B29-F687-4F45-9708-019B960494DF}">
              <a14:hiddenLine xmlns:a14="http://schemas.microsoft.com/office/drawing/2010/main" w="38100">
                <a:solidFill>
                  <a:srgbClr val="000000"/>
                </a:solidFill>
                <a:miter lim="800000"/>
                <a:headEnd/>
                <a:tailEnd/>
              </a14:hiddenLine>
            </a:ext>
          </a:extLst>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138242" name="Rectangle 2"/>
          <p:cNvSpPr>
            <a:spLocks noGrp="1" noChangeArrowheads="1"/>
          </p:cNvSpPr>
          <p:nvPr>
            <p:ph type="title"/>
          </p:nvPr>
        </p:nvSpPr>
        <p:spPr>
          <a:solidFill>
            <a:srgbClr val="FFFF00"/>
          </a:solidFill>
          <a:ln>
            <a:solidFill>
              <a:schemeClr val="accent2"/>
            </a:solidFill>
            <a:miter lim="800000"/>
            <a:headEnd/>
            <a:tailEnd/>
          </a:ln>
        </p:spPr>
        <p:txBody>
          <a:bodyPr/>
          <a:lstStyle/>
          <a:p>
            <a:pPr eaLnBrk="1" hangingPunct="1"/>
            <a:r>
              <a:rPr lang="es-ES" altLang="es-AR" sz="3200" b="1" smtClean="0"/>
              <a:t>CAMINO DE LOS ELECTRONES desde el COMPLEJO III al O</a:t>
            </a:r>
            <a:r>
              <a:rPr lang="es-ES" altLang="es-AR" sz="3200" b="1" baseline="-25000" smtClean="0"/>
              <a:t>2</a:t>
            </a:r>
          </a:p>
        </p:txBody>
      </p:sp>
      <p:pic>
        <p:nvPicPr>
          <p:cNvPr id="26628" name="Picture 4" descr="sp5282"/>
          <p:cNvPicPr>
            <a:picLocks noGrp="1" noChangeAspect="1" noChangeArrowheads="1"/>
          </p:cNvPicPr>
          <p:nvPr>
            <p:ph sz="half" idx="1"/>
          </p:nvPr>
        </p:nvPicPr>
        <p:blipFill>
          <a:blip r:embed="rId2">
            <a:lum bright="-24000" contrast="24000"/>
            <a:extLst>
              <a:ext uri="{28A0092B-C50C-407E-A947-70E740481C1C}">
                <a14:useLocalDpi xmlns:a14="http://schemas.microsoft.com/office/drawing/2010/main" val="0"/>
              </a:ext>
            </a:extLst>
          </a:blip>
          <a:srcRect/>
          <a:stretch>
            <a:fillRect/>
          </a:stretch>
        </p:blipFill>
        <p:spPr>
          <a:xfrm>
            <a:off x="468313" y="3141663"/>
            <a:ext cx="4038600" cy="1198562"/>
          </a:xfrm>
          <a:noFill/>
        </p:spPr>
      </p:pic>
      <p:pic>
        <p:nvPicPr>
          <p:cNvPr id="26629" name="Picture 8" descr="sp5282"/>
          <p:cNvPicPr>
            <a:picLocks noGrp="1" noChangeAspect="1" noChangeArrowheads="1"/>
          </p:cNvPicPr>
          <p:nvPr>
            <p:ph sz="quarter" idx="2"/>
          </p:nvPr>
        </p:nvPicPr>
        <p:blipFill>
          <a:blip r:embed="rId2">
            <a:lum bright="-24000" contrast="24000"/>
            <a:extLst>
              <a:ext uri="{28A0092B-C50C-407E-A947-70E740481C1C}">
                <a14:useLocalDpi xmlns:a14="http://schemas.microsoft.com/office/drawing/2010/main" val="0"/>
              </a:ext>
            </a:extLst>
          </a:blip>
          <a:srcRect r="19733" b="-5482"/>
          <a:stretch>
            <a:fillRect/>
          </a:stretch>
        </p:blipFill>
        <p:spPr>
          <a:xfrm>
            <a:off x="3862388" y="3141663"/>
            <a:ext cx="3241675" cy="1295400"/>
          </a:xfrm>
          <a:noFill/>
        </p:spPr>
      </p:pic>
      <p:pic>
        <p:nvPicPr>
          <p:cNvPr id="26632" name="Picture 10" descr="sp5282"/>
          <p:cNvPicPr>
            <a:picLocks noGrp="1" noChangeAspect="1" noChangeArrowheads="1"/>
          </p:cNvPicPr>
          <p:nvPr>
            <p:ph sz="quarter" idx="3"/>
          </p:nvPr>
        </p:nvPicPr>
        <p:blipFill>
          <a:blip r:embed="rId2">
            <a:lum bright="-24000" contrast="24000"/>
            <a:extLst>
              <a:ext uri="{28A0092B-C50C-407E-A947-70E740481C1C}">
                <a14:useLocalDpi xmlns:a14="http://schemas.microsoft.com/office/drawing/2010/main" val="0"/>
              </a:ext>
            </a:extLst>
          </a:blip>
          <a:srcRect l="53381" b="-5481"/>
          <a:stretch>
            <a:fillRect/>
          </a:stretch>
        </p:blipFill>
        <p:spPr>
          <a:xfrm>
            <a:off x="7081838" y="3141663"/>
            <a:ext cx="1882775" cy="1295400"/>
          </a:xfrm>
          <a:noFill/>
        </p:spPr>
      </p:pic>
      <p:sp>
        <p:nvSpPr>
          <p:cNvPr id="26630" name="Text Box 6"/>
          <p:cNvSpPr txBox="1">
            <a:spLocks noChangeArrowheads="1"/>
          </p:cNvSpPr>
          <p:nvPr/>
        </p:nvSpPr>
        <p:spPr bwMode="auto">
          <a:xfrm>
            <a:off x="107950" y="3141663"/>
            <a:ext cx="1008063" cy="366712"/>
          </a:xfrm>
          <a:prstGeom prst="rect">
            <a:avLst/>
          </a:prstGeom>
          <a:solidFill>
            <a:srgbClr val="E4E4E4"/>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algn="ctr" eaLnBrk="1" hangingPunct="1">
              <a:spcBef>
                <a:spcPct val="50000"/>
              </a:spcBef>
            </a:pPr>
            <a:r>
              <a:rPr lang="es-ES" altLang="es-AR" b="1" baseline="0"/>
              <a:t>CoQH</a:t>
            </a:r>
            <a:r>
              <a:rPr lang="es-ES" altLang="es-AR" b="1"/>
              <a:t>2</a:t>
            </a:r>
            <a:endParaRPr lang="es-ES" altLang="es-AR" b="1" baseline="0"/>
          </a:p>
        </p:txBody>
      </p:sp>
      <p:sp>
        <p:nvSpPr>
          <p:cNvPr id="26631" name="Text Box 7"/>
          <p:cNvSpPr txBox="1">
            <a:spLocks noChangeArrowheads="1"/>
          </p:cNvSpPr>
          <p:nvPr/>
        </p:nvSpPr>
        <p:spPr bwMode="auto">
          <a:xfrm>
            <a:off x="322263" y="4076700"/>
            <a:ext cx="720725" cy="366713"/>
          </a:xfrm>
          <a:prstGeom prst="rect">
            <a:avLst/>
          </a:prstGeom>
          <a:solidFill>
            <a:srgbClr val="E4E4E4"/>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b="1" baseline="0"/>
              <a:t>CoQ</a:t>
            </a:r>
          </a:p>
        </p:txBody>
      </p:sp>
      <p:sp>
        <p:nvSpPr>
          <p:cNvPr id="26633" name="Oval 12"/>
          <p:cNvSpPr>
            <a:spLocks noChangeArrowheads="1"/>
          </p:cNvSpPr>
          <p:nvPr/>
        </p:nvSpPr>
        <p:spPr bwMode="auto">
          <a:xfrm>
            <a:off x="1485900" y="3500438"/>
            <a:ext cx="1009650" cy="576262"/>
          </a:xfrm>
          <a:prstGeom prst="ellipse">
            <a:avLst/>
          </a:prstGeom>
          <a:solidFill>
            <a:srgbClr val="EAEAEA"/>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algn="ctr" eaLnBrk="1" hangingPunct="1"/>
            <a:r>
              <a:rPr lang="es-ES" altLang="es-AR" b="1" baseline="0">
                <a:solidFill>
                  <a:srgbClr val="3366FF"/>
                </a:solidFill>
              </a:rPr>
              <a:t>Cit.</a:t>
            </a:r>
          </a:p>
          <a:p>
            <a:pPr algn="ctr" eaLnBrk="1" hangingPunct="1"/>
            <a:r>
              <a:rPr lang="es-ES" altLang="es-AR" b="1" baseline="0">
                <a:solidFill>
                  <a:srgbClr val="3366FF"/>
                </a:solidFill>
              </a:rPr>
              <a:t>b</a:t>
            </a:r>
            <a:r>
              <a:rPr lang="es-ES" altLang="es-AR" b="1">
                <a:solidFill>
                  <a:srgbClr val="3366FF"/>
                </a:solidFill>
              </a:rPr>
              <a:t>566</a:t>
            </a:r>
            <a:endParaRPr lang="es-ES" altLang="es-AR" b="1" baseline="0">
              <a:solidFill>
                <a:srgbClr val="3366FF"/>
              </a:solidFill>
            </a:endParaRPr>
          </a:p>
        </p:txBody>
      </p:sp>
      <p:sp>
        <p:nvSpPr>
          <p:cNvPr id="26634" name="Text Box 13"/>
          <p:cNvSpPr txBox="1">
            <a:spLocks noChangeArrowheads="1"/>
          </p:cNvSpPr>
          <p:nvPr/>
        </p:nvSpPr>
        <p:spPr bwMode="auto">
          <a:xfrm>
            <a:off x="1692275" y="3141663"/>
            <a:ext cx="720725" cy="366712"/>
          </a:xfrm>
          <a:prstGeom prst="rect">
            <a:avLst/>
          </a:prstGeom>
          <a:solidFill>
            <a:srgbClr val="E4E4E4"/>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b="1" baseline="0"/>
              <a:t>Fe</a:t>
            </a:r>
            <a:r>
              <a:rPr lang="es-ES" altLang="es-AR" b="1" baseline="30000"/>
              <a:t>+++</a:t>
            </a:r>
            <a:endParaRPr lang="es-ES" altLang="es-AR" b="1" baseline="0"/>
          </a:p>
        </p:txBody>
      </p:sp>
      <p:sp>
        <p:nvSpPr>
          <p:cNvPr id="26635" name="Text Box 14"/>
          <p:cNvSpPr txBox="1">
            <a:spLocks noChangeArrowheads="1"/>
          </p:cNvSpPr>
          <p:nvPr/>
        </p:nvSpPr>
        <p:spPr bwMode="auto">
          <a:xfrm>
            <a:off x="5076825" y="3141663"/>
            <a:ext cx="720725" cy="366712"/>
          </a:xfrm>
          <a:prstGeom prst="rect">
            <a:avLst/>
          </a:prstGeom>
          <a:solidFill>
            <a:srgbClr val="E4E4E4"/>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b="1" baseline="0"/>
              <a:t>Fe</a:t>
            </a:r>
            <a:r>
              <a:rPr lang="es-ES" altLang="es-AR" b="1" baseline="30000"/>
              <a:t>++</a:t>
            </a:r>
            <a:endParaRPr lang="es-ES" altLang="es-AR" b="1" baseline="0"/>
          </a:p>
        </p:txBody>
      </p:sp>
      <p:sp>
        <p:nvSpPr>
          <p:cNvPr id="26636" name="Text Box 15"/>
          <p:cNvSpPr txBox="1">
            <a:spLocks noChangeArrowheads="1"/>
          </p:cNvSpPr>
          <p:nvPr/>
        </p:nvSpPr>
        <p:spPr bwMode="auto">
          <a:xfrm>
            <a:off x="2771775" y="3141663"/>
            <a:ext cx="720725" cy="366712"/>
          </a:xfrm>
          <a:prstGeom prst="rect">
            <a:avLst/>
          </a:prstGeom>
          <a:solidFill>
            <a:srgbClr val="E4E4E4"/>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b="1" baseline="0"/>
              <a:t>Fe</a:t>
            </a:r>
            <a:r>
              <a:rPr lang="es-ES" altLang="es-AR" b="1" baseline="30000"/>
              <a:t>++</a:t>
            </a:r>
            <a:endParaRPr lang="es-ES" altLang="es-AR" b="1" baseline="0"/>
          </a:p>
        </p:txBody>
      </p:sp>
      <p:sp>
        <p:nvSpPr>
          <p:cNvPr id="26637" name="Text Box 16"/>
          <p:cNvSpPr txBox="1">
            <a:spLocks noChangeArrowheads="1"/>
          </p:cNvSpPr>
          <p:nvPr/>
        </p:nvSpPr>
        <p:spPr bwMode="auto">
          <a:xfrm>
            <a:off x="3851275" y="3141663"/>
            <a:ext cx="720725" cy="366712"/>
          </a:xfrm>
          <a:prstGeom prst="rect">
            <a:avLst/>
          </a:prstGeom>
          <a:solidFill>
            <a:srgbClr val="E4E4E4"/>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baseline="0"/>
              <a:t>Fe</a:t>
            </a:r>
            <a:r>
              <a:rPr lang="es-ES" altLang="es-AR" b="1" baseline="30000"/>
              <a:t>+++</a:t>
            </a:r>
            <a:endParaRPr lang="es-ES" altLang="es-AR" baseline="0"/>
          </a:p>
        </p:txBody>
      </p:sp>
      <p:sp>
        <p:nvSpPr>
          <p:cNvPr id="26638" name="Text Box 17"/>
          <p:cNvSpPr txBox="1">
            <a:spLocks noChangeArrowheads="1"/>
          </p:cNvSpPr>
          <p:nvPr/>
        </p:nvSpPr>
        <p:spPr bwMode="auto">
          <a:xfrm>
            <a:off x="6156325" y="3141663"/>
            <a:ext cx="720725" cy="366712"/>
          </a:xfrm>
          <a:prstGeom prst="rect">
            <a:avLst/>
          </a:prstGeom>
          <a:solidFill>
            <a:srgbClr val="E4E4E4"/>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baseline="0"/>
              <a:t>Fe</a:t>
            </a:r>
            <a:r>
              <a:rPr lang="es-ES" altLang="es-AR" b="1" baseline="30000"/>
              <a:t>+++</a:t>
            </a:r>
            <a:endParaRPr lang="es-ES" altLang="es-AR" baseline="0"/>
          </a:p>
        </p:txBody>
      </p:sp>
      <p:sp>
        <p:nvSpPr>
          <p:cNvPr id="26639" name="Text Box 18"/>
          <p:cNvSpPr txBox="1">
            <a:spLocks noChangeArrowheads="1"/>
          </p:cNvSpPr>
          <p:nvPr/>
        </p:nvSpPr>
        <p:spPr bwMode="auto">
          <a:xfrm>
            <a:off x="1692275" y="4149725"/>
            <a:ext cx="720725" cy="366713"/>
          </a:xfrm>
          <a:prstGeom prst="rect">
            <a:avLst/>
          </a:prstGeom>
          <a:solidFill>
            <a:srgbClr val="E4E4E4"/>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baseline="0"/>
              <a:t>Fe</a:t>
            </a:r>
            <a:r>
              <a:rPr lang="es-ES" altLang="es-AR" b="1" baseline="30000"/>
              <a:t>++</a:t>
            </a:r>
            <a:endParaRPr lang="es-ES" altLang="es-AR" baseline="0"/>
          </a:p>
        </p:txBody>
      </p:sp>
      <p:sp>
        <p:nvSpPr>
          <p:cNvPr id="26640" name="Text Box 19"/>
          <p:cNvSpPr txBox="1">
            <a:spLocks noChangeArrowheads="1"/>
          </p:cNvSpPr>
          <p:nvPr/>
        </p:nvSpPr>
        <p:spPr bwMode="auto">
          <a:xfrm>
            <a:off x="2843213" y="4149725"/>
            <a:ext cx="720725" cy="366713"/>
          </a:xfrm>
          <a:prstGeom prst="rect">
            <a:avLst/>
          </a:prstGeom>
          <a:solidFill>
            <a:srgbClr val="E4E4E4"/>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baseline="0"/>
              <a:t>Fe</a:t>
            </a:r>
            <a:r>
              <a:rPr lang="es-ES" altLang="es-AR" b="1" baseline="30000"/>
              <a:t>+++</a:t>
            </a:r>
            <a:endParaRPr lang="es-ES" altLang="es-AR" baseline="0"/>
          </a:p>
        </p:txBody>
      </p:sp>
      <p:sp>
        <p:nvSpPr>
          <p:cNvPr id="26641" name="Text Box 20"/>
          <p:cNvSpPr txBox="1">
            <a:spLocks noChangeArrowheads="1"/>
          </p:cNvSpPr>
          <p:nvPr/>
        </p:nvSpPr>
        <p:spPr bwMode="auto">
          <a:xfrm>
            <a:off x="3924300" y="4149725"/>
            <a:ext cx="720725" cy="366713"/>
          </a:xfrm>
          <a:prstGeom prst="rect">
            <a:avLst/>
          </a:prstGeom>
          <a:solidFill>
            <a:srgbClr val="E4E4E4"/>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baseline="0"/>
              <a:t>Fe</a:t>
            </a:r>
            <a:r>
              <a:rPr lang="es-ES" altLang="es-AR" b="1" baseline="30000"/>
              <a:t>++</a:t>
            </a:r>
            <a:endParaRPr lang="es-ES" altLang="es-AR" baseline="0"/>
          </a:p>
        </p:txBody>
      </p:sp>
      <p:sp>
        <p:nvSpPr>
          <p:cNvPr id="26642" name="Text Box 21"/>
          <p:cNvSpPr txBox="1">
            <a:spLocks noChangeArrowheads="1"/>
          </p:cNvSpPr>
          <p:nvPr/>
        </p:nvSpPr>
        <p:spPr bwMode="auto">
          <a:xfrm>
            <a:off x="5148263" y="4149725"/>
            <a:ext cx="720725" cy="366713"/>
          </a:xfrm>
          <a:prstGeom prst="rect">
            <a:avLst/>
          </a:prstGeom>
          <a:solidFill>
            <a:srgbClr val="E4E4E4"/>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baseline="0"/>
              <a:t>Fe</a:t>
            </a:r>
            <a:r>
              <a:rPr lang="es-ES" altLang="es-AR" b="1" baseline="30000"/>
              <a:t>+++</a:t>
            </a:r>
            <a:endParaRPr lang="es-ES" altLang="es-AR" baseline="0"/>
          </a:p>
        </p:txBody>
      </p:sp>
      <p:sp>
        <p:nvSpPr>
          <p:cNvPr id="26643" name="Text Box 22"/>
          <p:cNvSpPr txBox="1">
            <a:spLocks noChangeArrowheads="1"/>
          </p:cNvSpPr>
          <p:nvPr/>
        </p:nvSpPr>
        <p:spPr bwMode="auto">
          <a:xfrm>
            <a:off x="6227763" y="4149725"/>
            <a:ext cx="720725" cy="366713"/>
          </a:xfrm>
          <a:prstGeom prst="rect">
            <a:avLst/>
          </a:prstGeom>
          <a:solidFill>
            <a:srgbClr val="E4E4E4"/>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baseline="0"/>
              <a:t>Fe</a:t>
            </a:r>
            <a:r>
              <a:rPr lang="es-ES" altLang="es-AR" b="1" baseline="30000"/>
              <a:t>++</a:t>
            </a:r>
            <a:endParaRPr lang="es-ES" altLang="es-AR" baseline="0"/>
          </a:p>
        </p:txBody>
      </p:sp>
      <p:sp>
        <p:nvSpPr>
          <p:cNvPr id="26644" name="Text Box 23"/>
          <p:cNvSpPr txBox="1">
            <a:spLocks noChangeArrowheads="1"/>
          </p:cNvSpPr>
          <p:nvPr/>
        </p:nvSpPr>
        <p:spPr bwMode="auto">
          <a:xfrm>
            <a:off x="7235825" y="4149725"/>
            <a:ext cx="720725" cy="366713"/>
          </a:xfrm>
          <a:prstGeom prst="rect">
            <a:avLst/>
          </a:prstGeom>
          <a:solidFill>
            <a:srgbClr val="E4E4E4"/>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baseline="0"/>
              <a:t>Fe</a:t>
            </a:r>
            <a:r>
              <a:rPr lang="es-ES" altLang="es-AR" b="1" baseline="30000"/>
              <a:t>+++</a:t>
            </a:r>
            <a:endParaRPr lang="es-ES" altLang="es-AR" baseline="0"/>
          </a:p>
        </p:txBody>
      </p:sp>
      <p:sp>
        <p:nvSpPr>
          <p:cNvPr id="26645" name="Text Box 24"/>
          <p:cNvSpPr txBox="1">
            <a:spLocks noChangeArrowheads="1"/>
          </p:cNvSpPr>
          <p:nvPr/>
        </p:nvSpPr>
        <p:spPr bwMode="auto">
          <a:xfrm>
            <a:off x="7235825" y="3141663"/>
            <a:ext cx="720725" cy="366712"/>
          </a:xfrm>
          <a:prstGeom prst="rect">
            <a:avLst/>
          </a:prstGeom>
          <a:solidFill>
            <a:srgbClr val="E4E4E4"/>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baseline="0"/>
              <a:t>Fe</a:t>
            </a:r>
            <a:r>
              <a:rPr lang="es-ES" altLang="es-AR" b="1" baseline="30000"/>
              <a:t>++</a:t>
            </a:r>
            <a:endParaRPr lang="es-ES" altLang="es-AR" baseline="0"/>
          </a:p>
        </p:txBody>
      </p:sp>
      <p:sp>
        <p:nvSpPr>
          <p:cNvPr id="26646" name="Text Box 25"/>
          <p:cNvSpPr txBox="1">
            <a:spLocks noChangeArrowheads="1"/>
          </p:cNvSpPr>
          <p:nvPr/>
        </p:nvSpPr>
        <p:spPr bwMode="auto">
          <a:xfrm>
            <a:off x="7847013" y="2997200"/>
            <a:ext cx="1296987" cy="366713"/>
          </a:xfrm>
          <a:prstGeom prst="rect">
            <a:avLst/>
          </a:prstGeom>
          <a:solidFill>
            <a:srgbClr val="E4E4E4"/>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b="1" baseline="0">
                <a:solidFill>
                  <a:srgbClr val="F42B0A"/>
                </a:solidFill>
              </a:rPr>
              <a:t>½ O</a:t>
            </a:r>
            <a:r>
              <a:rPr lang="es-ES" altLang="es-AR" b="1">
                <a:solidFill>
                  <a:srgbClr val="F42B0A"/>
                </a:solidFill>
              </a:rPr>
              <a:t>2</a:t>
            </a:r>
            <a:r>
              <a:rPr lang="es-ES" altLang="es-AR" b="1" baseline="0">
                <a:solidFill>
                  <a:srgbClr val="F42B0A"/>
                </a:solidFill>
              </a:rPr>
              <a:t> + H</a:t>
            </a:r>
            <a:r>
              <a:rPr lang="es-ES" altLang="es-AR" b="1" baseline="30000">
                <a:solidFill>
                  <a:srgbClr val="F42B0A"/>
                </a:solidFill>
              </a:rPr>
              <a:t>+</a:t>
            </a:r>
            <a:endParaRPr lang="es-ES" altLang="es-AR" b="1" baseline="0">
              <a:solidFill>
                <a:srgbClr val="F42B0A"/>
              </a:solidFill>
            </a:endParaRPr>
          </a:p>
        </p:txBody>
      </p:sp>
      <p:sp>
        <p:nvSpPr>
          <p:cNvPr id="26647" name="Text Box 26"/>
          <p:cNvSpPr txBox="1">
            <a:spLocks noChangeArrowheads="1"/>
          </p:cNvSpPr>
          <p:nvPr/>
        </p:nvSpPr>
        <p:spPr bwMode="auto">
          <a:xfrm>
            <a:off x="8496300" y="4076700"/>
            <a:ext cx="647700" cy="366713"/>
          </a:xfrm>
          <a:prstGeom prst="rect">
            <a:avLst/>
          </a:prstGeom>
          <a:solidFill>
            <a:srgbClr val="E4E4E4"/>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b="1" baseline="0">
                <a:solidFill>
                  <a:srgbClr val="F42B0A"/>
                </a:solidFill>
              </a:rPr>
              <a:t>H</a:t>
            </a:r>
            <a:r>
              <a:rPr lang="es-ES" altLang="es-AR" b="1">
                <a:solidFill>
                  <a:srgbClr val="F42B0A"/>
                </a:solidFill>
              </a:rPr>
              <a:t>2</a:t>
            </a:r>
            <a:r>
              <a:rPr lang="es-ES" altLang="es-AR" b="1" baseline="0">
                <a:solidFill>
                  <a:srgbClr val="F42B0A"/>
                </a:solidFill>
              </a:rPr>
              <a:t>O</a:t>
            </a:r>
          </a:p>
        </p:txBody>
      </p:sp>
      <p:sp>
        <p:nvSpPr>
          <p:cNvPr id="26648" name="Oval 27"/>
          <p:cNvSpPr>
            <a:spLocks noChangeArrowheads="1"/>
          </p:cNvSpPr>
          <p:nvPr/>
        </p:nvSpPr>
        <p:spPr bwMode="auto">
          <a:xfrm>
            <a:off x="2638425" y="3500438"/>
            <a:ext cx="1081088" cy="503237"/>
          </a:xfrm>
          <a:prstGeom prst="ellipse">
            <a:avLst/>
          </a:prstGeom>
          <a:solidFill>
            <a:srgbClr val="EAEAEA"/>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algn="ctr" eaLnBrk="1" hangingPunct="1"/>
            <a:r>
              <a:rPr lang="es-ES" altLang="es-AR" b="1" baseline="0">
                <a:solidFill>
                  <a:srgbClr val="3366FF"/>
                </a:solidFill>
              </a:rPr>
              <a:t>Cit.</a:t>
            </a:r>
          </a:p>
          <a:p>
            <a:pPr algn="ctr" eaLnBrk="1" hangingPunct="1"/>
            <a:r>
              <a:rPr lang="es-ES" altLang="es-AR" b="1" baseline="0">
                <a:solidFill>
                  <a:srgbClr val="3366FF"/>
                </a:solidFill>
              </a:rPr>
              <a:t>b</a:t>
            </a:r>
            <a:r>
              <a:rPr lang="es-ES" altLang="es-AR" b="1">
                <a:solidFill>
                  <a:srgbClr val="3366FF"/>
                </a:solidFill>
              </a:rPr>
              <a:t>562</a:t>
            </a:r>
            <a:endParaRPr lang="es-ES" altLang="es-AR" baseline="0">
              <a:solidFill>
                <a:srgbClr val="3366FF"/>
              </a:solidFill>
            </a:endParaRPr>
          </a:p>
        </p:txBody>
      </p:sp>
      <p:sp>
        <p:nvSpPr>
          <p:cNvPr id="26649" name="Text Box 28"/>
          <p:cNvSpPr txBox="1">
            <a:spLocks noChangeArrowheads="1"/>
          </p:cNvSpPr>
          <p:nvPr/>
        </p:nvSpPr>
        <p:spPr bwMode="auto">
          <a:xfrm>
            <a:off x="3862388" y="3644900"/>
            <a:ext cx="863600" cy="366713"/>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b="1" baseline="0">
                <a:solidFill>
                  <a:srgbClr val="3366FF"/>
                </a:solidFill>
              </a:rPr>
              <a:t> Fe-S</a:t>
            </a:r>
          </a:p>
        </p:txBody>
      </p:sp>
      <p:sp>
        <p:nvSpPr>
          <p:cNvPr id="26650" name="Oval 29"/>
          <p:cNvSpPr>
            <a:spLocks noChangeArrowheads="1"/>
          </p:cNvSpPr>
          <p:nvPr/>
        </p:nvSpPr>
        <p:spPr bwMode="auto">
          <a:xfrm>
            <a:off x="4859338" y="3500438"/>
            <a:ext cx="1081087" cy="647700"/>
          </a:xfrm>
          <a:prstGeom prst="ellipse">
            <a:avLst/>
          </a:prstGeom>
          <a:solidFill>
            <a:srgbClr val="EAEAEA"/>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algn="ctr" eaLnBrk="1" hangingPunct="1"/>
            <a:r>
              <a:rPr lang="es-ES" altLang="es-AR" b="1" baseline="0">
                <a:solidFill>
                  <a:srgbClr val="3366FF"/>
                </a:solidFill>
              </a:rPr>
              <a:t>Cit.</a:t>
            </a:r>
          </a:p>
          <a:p>
            <a:pPr algn="ctr" eaLnBrk="1" hangingPunct="1"/>
            <a:r>
              <a:rPr lang="es-ES" altLang="es-AR" b="1" baseline="0">
                <a:solidFill>
                  <a:srgbClr val="3366FF"/>
                </a:solidFill>
              </a:rPr>
              <a:t>c</a:t>
            </a:r>
            <a:r>
              <a:rPr lang="es-ES" altLang="es-AR" b="1">
                <a:solidFill>
                  <a:srgbClr val="3366FF"/>
                </a:solidFill>
              </a:rPr>
              <a:t>1</a:t>
            </a:r>
            <a:endParaRPr lang="es-ES" altLang="es-AR" b="1" baseline="0">
              <a:solidFill>
                <a:srgbClr val="3366FF"/>
              </a:solidFill>
            </a:endParaRPr>
          </a:p>
        </p:txBody>
      </p:sp>
      <p:sp>
        <p:nvSpPr>
          <p:cNvPr id="26651" name="Oval 30"/>
          <p:cNvSpPr>
            <a:spLocks noChangeArrowheads="1"/>
          </p:cNvSpPr>
          <p:nvPr/>
        </p:nvSpPr>
        <p:spPr bwMode="auto">
          <a:xfrm>
            <a:off x="6084888" y="3500438"/>
            <a:ext cx="792162" cy="647700"/>
          </a:xfrm>
          <a:prstGeom prst="ellipse">
            <a:avLst/>
          </a:prstGeom>
          <a:solidFill>
            <a:srgbClr val="EAEAEA"/>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algn="ctr" eaLnBrk="1" hangingPunct="1"/>
            <a:r>
              <a:rPr lang="es-ES" altLang="es-AR" b="1" baseline="0">
                <a:solidFill>
                  <a:srgbClr val="3366FF"/>
                </a:solidFill>
              </a:rPr>
              <a:t>Cit.</a:t>
            </a:r>
          </a:p>
          <a:p>
            <a:pPr algn="ctr" eaLnBrk="1" hangingPunct="1"/>
            <a:r>
              <a:rPr lang="es-ES" altLang="es-AR" b="1" baseline="0">
                <a:solidFill>
                  <a:srgbClr val="3366FF"/>
                </a:solidFill>
              </a:rPr>
              <a:t>c</a:t>
            </a:r>
            <a:endParaRPr lang="es-ES" altLang="es-AR" baseline="0">
              <a:solidFill>
                <a:srgbClr val="3366FF"/>
              </a:solidFill>
            </a:endParaRPr>
          </a:p>
        </p:txBody>
      </p:sp>
      <p:sp>
        <p:nvSpPr>
          <p:cNvPr id="26652" name="Oval 31"/>
          <p:cNvSpPr>
            <a:spLocks noChangeArrowheads="1"/>
          </p:cNvSpPr>
          <p:nvPr/>
        </p:nvSpPr>
        <p:spPr bwMode="auto">
          <a:xfrm>
            <a:off x="7164388" y="3500438"/>
            <a:ext cx="863600" cy="647700"/>
          </a:xfrm>
          <a:prstGeom prst="ellipse">
            <a:avLst/>
          </a:prstGeom>
          <a:solidFill>
            <a:srgbClr val="EAEAEA"/>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algn="ctr" eaLnBrk="1" hangingPunct="1"/>
            <a:r>
              <a:rPr lang="es-ES" altLang="es-AR" b="1" baseline="0">
                <a:solidFill>
                  <a:srgbClr val="3366FF"/>
                </a:solidFill>
              </a:rPr>
              <a:t>Cit.</a:t>
            </a:r>
          </a:p>
          <a:p>
            <a:pPr algn="ctr" eaLnBrk="1" hangingPunct="1"/>
            <a:r>
              <a:rPr lang="es-ES" altLang="es-AR" b="1" baseline="0">
                <a:solidFill>
                  <a:srgbClr val="3366FF"/>
                </a:solidFill>
              </a:rPr>
              <a:t>a.a</a:t>
            </a:r>
            <a:r>
              <a:rPr lang="es-ES" altLang="es-AR" b="1">
                <a:solidFill>
                  <a:srgbClr val="3366FF"/>
                </a:solidFill>
              </a:rPr>
              <a:t>3</a:t>
            </a:r>
            <a:endParaRPr lang="es-ES" altLang="es-AR" baseline="0">
              <a:solidFill>
                <a:srgbClr val="3366FF"/>
              </a:solidFill>
            </a:endParaRPr>
          </a:p>
        </p:txBody>
      </p:sp>
      <p:grpSp>
        <p:nvGrpSpPr>
          <p:cNvPr id="2" name="Group 67"/>
          <p:cNvGrpSpPr>
            <a:grpSpLocks/>
          </p:cNvGrpSpPr>
          <p:nvPr/>
        </p:nvGrpSpPr>
        <p:grpSpPr bwMode="auto">
          <a:xfrm>
            <a:off x="6732588" y="4508500"/>
            <a:ext cx="1728787" cy="1241425"/>
            <a:chOff x="4241" y="2840"/>
            <a:chExt cx="1089" cy="782"/>
          </a:xfrm>
        </p:grpSpPr>
        <p:grpSp>
          <p:nvGrpSpPr>
            <p:cNvPr id="26678" name="Group 35"/>
            <p:cNvGrpSpPr>
              <a:grpSpLocks/>
            </p:cNvGrpSpPr>
            <p:nvPr/>
          </p:nvGrpSpPr>
          <p:grpSpPr bwMode="auto">
            <a:xfrm>
              <a:off x="4468" y="2840"/>
              <a:ext cx="635" cy="227"/>
              <a:chOff x="4558" y="2886"/>
              <a:chExt cx="635" cy="227"/>
            </a:xfrm>
          </p:grpSpPr>
          <p:sp>
            <p:nvSpPr>
              <p:cNvPr id="26681" name="Line 32"/>
              <p:cNvSpPr>
                <a:spLocks noChangeShapeType="1"/>
              </p:cNvSpPr>
              <p:nvPr/>
            </p:nvSpPr>
            <p:spPr bwMode="auto">
              <a:xfrm>
                <a:off x="4558" y="3113"/>
                <a:ext cx="635"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s-AR"/>
              </a:p>
            </p:txBody>
          </p:sp>
          <p:sp>
            <p:nvSpPr>
              <p:cNvPr id="26682" name="Line 33"/>
              <p:cNvSpPr>
                <a:spLocks noChangeShapeType="1"/>
              </p:cNvSpPr>
              <p:nvPr/>
            </p:nvSpPr>
            <p:spPr bwMode="auto">
              <a:xfrm>
                <a:off x="4558" y="2886"/>
                <a:ext cx="0" cy="227"/>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s-AR"/>
              </a:p>
            </p:txBody>
          </p:sp>
          <p:sp>
            <p:nvSpPr>
              <p:cNvPr id="26683" name="Line 34"/>
              <p:cNvSpPr>
                <a:spLocks noChangeShapeType="1"/>
              </p:cNvSpPr>
              <p:nvPr/>
            </p:nvSpPr>
            <p:spPr bwMode="auto">
              <a:xfrm>
                <a:off x="5193" y="2886"/>
                <a:ext cx="0" cy="227"/>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s-AR"/>
              </a:p>
            </p:txBody>
          </p:sp>
        </p:grpSp>
        <p:sp>
          <p:nvSpPr>
            <p:cNvPr id="26679" name="Text Box 36"/>
            <p:cNvSpPr txBox="1">
              <a:spLocks noChangeArrowheads="1"/>
            </p:cNvSpPr>
            <p:nvPr/>
          </p:nvSpPr>
          <p:spPr bwMode="auto">
            <a:xfrm>
              <a:off x="4241" y="3385"/>
              <a:ext cx="1089" cy="237"/>
            </a:xfrm>
            <a:prstGeom prst="rect">
              <a:avLst/>
            </a:prstGeom>
            <a:noFill/>
            <a:ln w="9525">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b="1" baseline="0">
                  <a:solidFill>
                    <a:srgbClr val="0000FF"/>
                  </a:solidFill>
                </a:rPr>
                <a:t>Complejo IV</a:t>
              </a:r>
            </a:p>
          </p:txBody>
        </p:sp>
        <p:sp>
          <p:nvSpPr>
            <p:cNvPr id="26680" name="Line 37"/>
            <p:cNvSpPr>
              <a:spLocks noChangeShapeType="1"/>
            </p:cNvSpPr>
            <p:nvPr/>
          </p:nvSpPr>
          <p:spPr bwMode="auto">
            <a:xfrm>
              <a:off x="4740" y="3067"/>
              <a:ext cx="0" cy="227"/>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AR"/>
            </a:p>
          </p:txBody>
        </p:sp>
      </p:grpSp>
      <p:grpSp>
        <p:nvGrpSpPr>
          <p:cNvPr id="4" name="Group 66"/>
          <p:cNvGrpSpPr>
            <a:grpSpLocks/>
          </p:cNvGrpSpPr>
          <p:nvPr/>
        </p:nvGrpSpPr>
        <p:grpSpPr bwMode="auto">
          <a:xfrm>
            <a:off x="1476375" y="4221163"/>
            <a:ext cx="4464050" cy="1671637"/>
            <a:chOff x="930" y="2659"/>
            <a:chExt cx="2812" cy="1053"/>
          </a:xfrm>
        </p:grpSpPr>
        <p:grpSp>
          <p:nvGrpSpPr>
            <p:cNvPr id="26672" name="Group 41"/>
            <p:cNvGrpSpPr>
              <a:grpSpLocks/>
            </p:cNvGrpSpPr>
            <p:nvPr/>
          </p:nvGrpSpPr>
          <p:grpSpPr bwMode="auto">
            <a:xfrm>
              <a:off x="930" y="2659"/>
              <a:ext cx="2812" cy="454"/>
              <a:chOff x="930" y="2885"/>
              <a:chExt cx="2812" cy="454"/>
            </a:xfrm>
          </p:grpSpPr>
          <p:sp>
            <p:nvSpPr>
              <p:cNvPr id="26675" name="Line 38"/>
              <p:cNvSpPr>
                <a:spLocks noChangeShapeType="1"/>
              </p:cNvSpPr>
              <p:nvPr/>
            </p:nvSpPr>
            <p:spPr bwMode="auto">
              <a:xfrm>
                <a:off x="930" y="2885"/>
                <a:ext cx="0" cy="454"/>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s-AR"/>
              </a:p>
            </p:txBody>
          </p:sp>
          <p:sp>
            <p:nvSpPr>
              <p:cNvPr id="26676" name="Line 39"/>
              <p:cNvSpPr>
                <a:spLocks noChangeShapeType="1"/>
              </p:cNvSpPr>
              <p:nvPr/>
            </p:nvSpPr>
            <p:spPr bwMode="auto">
              <a:xfrm>
                <a:off x="930" y="3339"/>
                <a:ext cx="2812"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s-AR"/>
              </a:p>
            </p:txBody>
          </p:sp>
          <p:sp>
            <p:nvSpPr>
              <p:cNvPr id="26677" name="Line 40"/>
              <p:cNvSpPr>
                <a:spLocks noChangeShapeType="1"/>
              </p:cNvSpPr>
              <p:nvPr/>
            </p:nvSpPr>
            <p:spPr bwMode="auto">
              <a:xfrm>
                <a:off x="3742" y="2885"/>
                <a:ext cx="0" cy="454"/>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s-AR"/>
              </a:p>
            </p:txBody>
          </p:sp>
        </p:grpSp>
        <p:sp>
          <p:nvSpPr>
            <p:cNvPr id="26673" name="Text Box 42"/>
            <p:cNvSpPr txBox="1">
              <a:spLocks noChangeArrowheads="1"/>
            </p:cNvSpPr>
            <p:nvPr/>
          </p:nvSpPr>
          <p:spPr bwMode="auto">
            <a:xfrm>
              <a:off x="1701" y="3475"/>
              <a:ext cx="1089" cy="237"/>
            </a:xfrm>
            <a:prstGeom prst="rect">
              <a:avLst/>
            </a:prstGeom>
            <a:noFill/>
            <a:ln w="9525">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baseline="0">
                  <a:solidFill>
                    <a:srgbClr val="0000FF"/>
                  </a:solidFill>
                </a:rPr>
                <a:t>Complejo III</a:t>
              </a:r>
              <a:endParaRPr lang="es-ES" altLang="es-AR" baseline="0">
                <a:solidFill>
                  <a:srgbClr val="0000FF"/>
                </a:solidFill>
              </a:endParaRPr>
            </a:p>
          </p:txBody>
        </p:sp>
        <p:sp>
          <p:nvSpPr>
            <p:cNvPr id="26674" name="Line 43"/>
            <p:cNvSpPr>
              <a:spLocks noChangeShapeType="1"/>
            </p:cNvSpPr>
            <p:nvPr/>
          </p:nvSpPr>
          <p:spPr bwMode="auto">
            <a:xfrm>
              <a:off x="2200" y="3113"/>
              <a:ext cx="0" cy="317"/>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AR"/>
            </a:p>
          </p:txBody>
        </p:sp>
      </p:grpSp>
      <p:sp>
        <p:nvSpPr>
          <p:cNvPr id="26655" name="Line 45"/>
          <p:cNvSpPr>
            <a:spLocks noChangeShapeType="1"/>
          </p:cNvSpPr>
          <p:nvPr/>
        </p:nvSpPr>
        <p:spPr bwMode="auto">
          <a:xfrm rot="2031180">
            <a:off x="1619250" y="4149725"/>
            <a:ext cx="107950" cy="0"/>
          </a:xfrm>
          <a:prstGeom prst="line">
            <a:avLst/>
          </a:prstGeom>
          <a:noFill/>
          <a:ln w="50800">
            <a:solidFill>
              <a:schemeClr val="tx1"/>
            </a:solidFill>
            <a:round/>
            <a:headEnd/>
            <a:tailEnd type="triangle" w="sm" len="sm"/>
          </a:ln>
          <a:extLst>
            <a:ext uri="{909E8E84-426E-40DD-AFC4-6F175D3DCCD1}">
              <a14:hiddenFill xmlns:a14="http://schemas.microsoft.com/office/drawing/2010/main">
                <a:noFill/>
              </a14:hiddenFill>
            </a:ext>
          </a:extLst>
        </p:spPr>
        <p:txBody>
          <a:bodyPr/>
          <a:lstStyle/>
          <a:p>
            <a:endParaRPr lang="es-AR"/>
          </a:p>
        </p:txBody>
      </p:sp>
      <p:grpSp>
        <p:nvGrpSpPr>
          <p:cNvPr id="26656" name="Group 54"/>
          <p:cNvGrpSpPr>
            <a:grpSpLocks/>
          </p:cNvGrpSpPr>
          <p:nvPr/>
        </p:nvGrpSpPr>
        <p:grpSpPr bwMode="auto">
          <a:xfrm>
            <a:off x="2411413" y="3284538"/>
            <a:ext cx="396875" cy="107950"/>
            <a:chOff x="1519" y="2069"/>
            <a:chExt cx="250" cy="68"/>
          </a:xfrm>
        </p:grpSpPr>
        <p:sp>
          <p:nvSpPr>
            <p:cNvPr id="26670" name="Line 46"/>
            <p:cNvSpPr>
              <a:spLocks noChangeShapeType="1"/>
            </p:cNvSpPr>
            <p:nvPr/>
          </p:nvSpPr>
          <p:spPr bwMode="auto">
            <a:xfrm rot="-7870668">
              <a:off x="1486" y="2102"/>
              <a:ext cx="68" cy="1"/>
            </a:xfrm>
            <a:prstGeom prst="line">
              <a:avLst/>
            </a:prstGeom>
            <a:noFill/>
            <a:ln w="50800">
              <a:solidFill>
                <a:schemeClr val="tx1"/>
              </a:solidFill>
              <a:round/>
              <a:headEnd/>
              <a:tailEnd type="triangle" w="sm" len="sm"/>
            </a:ln>
            <a:extLst>
              <a:ext uri="{909E8E84-426E-40DD-AFC4-6F175D3DCCD1}">
                <a14:hiddenFill xmlns:a14="http://schemas.microsoft.com/office/drawing/2010/main">
                  <a:noFill/>
                </a14:hiddenFill>
              </a:ext>
            </a:extLst>
          </p:spPr>
          <p:txBody>
            <a:bodyPr/>
            <a:lstStyle/>
            <a:p>
              <a:endParaRPr lang="es-AR"/>
            </a:p>
          </p:txBody>
        </p:sp>
        <p:sp>
          <p:nvSpPr>
            <p:cNvPr id="26671" name="Line 47"/>
            <p:cNvSpPr>
              <a:spLocks noChangeShapeType="1"/>
            </p:cNvSpPr>
            <p:nvPr/>
          </p:nvSpPr>
          <p:spPr bwMode="auto">
            <a:xfrm rot="-2010729">
              <a:off x="1701" y="2115"/>
              <a:ext cx="68" cy="0"/>
            </a:xfrm>
            <a:prstGeom prst="line">
              <a:avLst/>
            </a:prstGeom>
            <a:noFill/>
            <a:ln w="50800">
              <a:solidFill>
                <a:schemeClr val="tx1"/>
              </a:solidFill>
              <a:round/>
              <a:headEnd/>
              <a:tailEnd type="triangle" w="sm" len="sm"/>
            </a:ln>
            <a:extLst>
              <a:ext uri="{909E8E84-426E-40DD-AFC4-6F175D3DCCD1}">
                <a14:hiddenFill xmlns:a14="http://schemas.microsoft.com/office/drawing/2010/main">
                  <a:noFill/>
                </a14:hiddenFill>
              </a:ext>
            </a:extLst>
          </p:spPr>
          <p:txBody>
            <a:bodyPr/>
            <a:lstStyle/>
            <a:p>
              <a:endParaRPr lang="es-AR"/>
            </a:p>
          </p:txBody>
        </p:sp>
      </p:grpSp>
      <p:grpSp>
        <p:nvGrpSpPr>
          <p:cNvPr id="26657" name="Group 50"/>
          <p:cNvGrpSpPr>
            <a:grpSpLocks/>
          </p:cNvGrpSpPr>
          <p:nvPr/>
        </p:nvGrpSpPr>
        <p:grpSpPr bwMode="auto">
          <a:xfrm>
            <a:off x="3562350" y="4076700"/>
            <a:ext cx="290513" cy="107950"/>
            <a:chOff x="2244" y="2568"/>
            <a:chExt cx="183" cy="68"/>
          </a:xfrm>
        </p:grpSpPr>
        <p:sp>
          <p:nvSpPr>
            <p:cNvPr id="26668" name="Line 48"/>
            <p:cNvSpPr>
              <a:spLocks noChangeShapeType="1"/>
            </p:cNvSpPr>
            <p:nvPr/>
          </p:nvSpPr>
          <p:spPr bwMode="auto">
            <a:xfrm rot="7620278">
              <a:off x="2211" y="2601"/>
              <a:ext cx="68" cy="1"/>
            </a:xfrm>
            <a:prstGeom prst="line">
              <a:avLst/>
            </a:prstGeom>
            <a:noFill/>
            <a:ln w="50800">
              <a:solidFill>
                <a:schemeClr val="tx1"/>
              </a:solidFill>
              <a:round/>
              <a:headEnd/>
              <a:tailEnd type="triangle" w="sm" len="sm"/>
            </a:ln>
            <a:extLst>
              <a:ext uri="{909E8E84-426E-40DD-AFC4-6F175D3DCCD1}">
                <a14:hiddenFill xmlns:a14="http://schemas.microsoft.com/office/drawing/2010/main">
                  <a:noFill/>
                </a14:hiddenFill>
              </a:ext>
            </a:extLst>
          </p:spPr>
          <p:txBody>
            <a:bodyPr/>
            <a:lstStyle/>
            <a:p>
              <a:endParaRPr lang="es-AR"/>
            </a:p>
          </p:txBody>
        </p:sp>
        <p:sp>
          <p:nvSpPr>
            <p:cNvPr id="26669" name="Line 49"/>
            <p:cNvSpPr>
              <a:spLocks noChangeShapeType="1"/>
            </p:cNvSpPr>
            <p:nvPr/>
          </p:nvSpPr>
          <p:spPr bwMode="auto">
            <a:xfrm rot="2852591">
              <a:off x="2393" y="2601"/>
              <a:ext cx="68" cy="1"/>
            </a:xfrm>
            <a:prstGeom prst="line">
              <a:avLst/>
            </a:prstGeom>
            <a:noFill/>
            <a:ln w="50800">
              <a:solidFill>
                <a:schemeClr val="tx1"/>
              </a:solidFill>
              <a:round/>
              <a:headEnd/>
              <a:tailEnd type="triangle" w="sm" len="sm"/>
            </a:ln>
            <a:extLst>
              <a:ext uri="{909E8E84-426E-40DD-AFC4-6F175D3DCCD1}">
                <a14:hiddenFill xmlns:a14="http://schemas.microsoft.com/office/drawing/2010/main">
                  <a:noFill/>
                </a14:hiddenFill>
              </a:ext>
            </a:extLst>
          </p:spPr>
          <p:txBody>
            <a:bodyPr/>
            <a:lstStyle/>
            <a:p>
              <a:endParaRPr lang="es-AR"/>
            </a:p>
          </p:txBody>
        </p:sp>
      </p:grpSp>
      <p:sp>
        <p:nvSpPr>
          <p:cNvPr id="26658" name="Line 52"/>
          <p:cNvSpPr>
            <a:spLocks noChangeShapeType="1"/>
          </p:cNvSpPr>
          <p:nvPr/>
        </p:nvSpPr>
        <p:spPr bwMode="auto">
          <a:xfrm rot="7620278">
            <a:off x="5742782" y="4202906"/>
            <a:ext cx="107950" cy="1587"/>
          </a:xfrm>
          <a:prstGeom prst="line">
            <a:avLst/>
          </a:prstGeom>
          <a:noFill/>
          <a:ln w="50800">
            <a:solidFill>
              <a:schemeClr val="tx1"/>
            </a:solidFill>
            <a:round/>
            <a:headEnd/>
            <a:tailEnd type="triangle" w="sm" len="sm"/>
          </a:ln>
          <a:extLst>
            <a:ext uri="{909E8E84-426E-40DD-AFC4-6F175D3DCCD1}">
              <a14:hiddenFill xmlns:a14="http://schemas.microsoft.com/office/drawing/2010/main">
                <a:noFill/>
              </a14:hiddenFill>
            </a:ext>
          </a:extLst>
        </p:spPr>
        <p:txBody>
          <a:bodyPr/>
          <a:lstStyle/>
          <a:p>
            <a:endParaRPr lang="es-AR"/>
          </a:p>
        </p:txBody>
      </p:sp>
      <p:sp>
        <p:nvSpPr>
          <p:cNvPr id="26659" name="Line 53"/>
          <p:cNvSpPr>
            <a:spLocks noChangeShapeType="1"/>
          </p:cNvSpPr>
          <p:nvPr/>
        </p:nvSpPr>
        <p:spPr bwMode="auto">
          <a:xfrm rot="2852591">
            <a:off x="6172994" y="4237831"/>
            <a:ext cx="107950" cy="1588"/>
          </a:xfrm>
          <a:prstGeom prst="line">
            <a:avLst/>
          </a:prstGeom>
          <a:noFill/>
          <a:ln w="50800">
            <a:solidFill>
              <a:schemeClr val="tx1"/>
            </a:solidFill>
            <a:round/>
            <a:headEnd/>
            <a:tailEnd type="triangle" w="sm" len="sm"/>
          </a:ln>
          <a:extLst>
            <a:ext uri="{909E8E84-426E-40DD-AFC4-6F175D3DCCD1}">
              <a14:hiddenFill xmlns:a14="http://schemas.microsoft.com/office/drawing/2010/main">
                <a:noFill/>
              </a14:hiddenFill>
            </a:ext>
          </a:extLst>
        </p:spPr>
        <p:txBody>
          <a:bodyPr/>
          <a:lstStyle/>
          <a:p>
            <a:endParaRPr lang="es-AR"/>
          </a:p>
        </p:txBody>
      </p:sp>
      <p:sp>
        <p:nvSpPr>
          <p:cNvPr id="26660" name="Line 56"/>
          <p:cNvSpPr>
            <a:spLocks noChangeShapeType="1"/>
          </p:cNvSpPr>
          <p:nvPr/>
        </p:nvSpPr>
        <p:spPr bwMode="auto">
          <a:xfrm rot="-7870668">
            <a:off x="4518819" y="3302794"/>
            <a:ext cx="107950" cy="1588"/>
          </a:xfrm>
          <a:prstGeom prst="line">
            <a:avLst/>
          </a:prstGeom>
          <a:noFill/>
          <a:ln w="50800">
            <a:solidFill>
              <a:schemeClr val="tx1"/>
            </a:solidFill>
            <a:round/>
            <a:headEnd/>
            <a:tailEnd type="triangle" w="sm" len="sm"/>
          </a:ln>
          <a:extLst>
            <a:ext uri="{909E8E84-426E-40DD-AFC4-6F175D3DCCD1}">
              <a14:hiddenFill xmlns:a14="http://schemas.microsoft.com/office/drawing/2010/main">
                <a:noFill/>
              </a14:hiddenFill>
            </a:ext>
          </a:extLst>
        </p:spPr>
        <p:txBody>
          <a:bodyPr/>
          <a:lstStyle/>
          <a:p>
            <a:endParaRPr lang="es-AR"/>
          </a:p>
        </p:txBody>
      </p:sp>
      <p:sp>
        <p:nvSpPr>
          <p:cNvPr id="26661" name="Line 57"/>
          <p:cNvSpPr>
            <a:spLocks noChangeShapeType="1"/>
          </p:cNvSpPr>
          <p:nvPr/>
        </p:nvSpPr>
        <p:spPr bwMode="auto">
          <a:xfrm rot="-2010729">
            <a:off x="4968875" y="3322638"/>
            <a:ext cx="107950" cy="0"/>
          </a:xfrm>
          <a:prstGeom prst="line">
            <a:avLst/>
          </a:prstGeom>
          <a:noFill/>
          <a:ln w="50800">
            <a:solidFill>
              <a:schemeClr val="tx1"/>
            </a:solidFill>
            <a:round/>
            <a:headEnd/>
            <a:tailEnd type="triangle" w="sm" len="sm"/>
          </a:ln>
          <a:extLst>
            <a:ext uri="{909E8E84-426E-40DD-AFC4-6F175D3DCCD1}">
              <a14:hiddenFill xmlns:a14="http://schemas.microsoft.com/office/drawing/2010/main">
                <a:noFill/>
              </a14:hiddenFill>
            </a:ext>
          </a:extLst>
        </p:spPr>
        <p:txBody>
          <a:bodyPr/>
          <a:lstStyle/>
          <a:p>
            <a:endParaRPr lang="es-AR"/>
          </a:p>
        </p:txBody>
      </p:sp>
      <p:grpSp>
        <p:nvGrpSpPr>
          <p:cNvPr id="26662" name="Group 58"/>
          <p:cNvGrpSpPr>
            <a:grpSpLocks/>
          </p:cNvGrpSpPr>
          <p:nvPr/>
        </p:nvGrpSpPr>
        <p:grpSpPr bwMode="auto">
          <a:xfrm>
            <a:off x="6911975" y="3284538"/>
            <a:ext cx="396875" cy="107950"/>
            <a:chOff x="1519" y="2069"/>
            <a:chExt cx="250" cy="68"/>
          </a:xfrm>
        </p:grpSpPr>
        <p:sp>
          <p:nvSpPr>
            <p:cNvPr id="26666" name="Line 59"/>
            <p:cNvSpPr>
              <a:spLocks noChangeShapeType="1"/>
            </p:cNvSpPr>
            <p:nvPr/>
          </p:nvSpPr>
          <p:spPr bwMode="auto">
            <a:xfrm rot="-7870668">
              <a:off x="1486" y="2102"/>
              <a:ext cx="68" cy="1"/>
            </a:xfrm>
            <a:prstGeom prst="line">
              <a:avLst/>
            </a:prstGeom>
            <a:noFill/>
            <a:ln w="50800">
              <a:solidFill>
                <a:schemeClr val="tx1"/>
              </a:solidFill>
              <a:round/>
              <a:headEnd/>
              <a:tailEnd type="triangle" w="sm" len="sm"/>
            </a:ln>
            <a:extLst>
              <a:ext uri="{909E8E84-426E-40DD-AFC4-6F175D3DCCD1}">
                <a14:hiddenFill xmlns:a14="http://schemas.microsoft.com/office/drawing/2010/main">
                  <a:noFill/>
                </a14:hiddenFill>
              </a:ext>
            </a:extLst>
          </p:spPr>
          <p:txBody>
            <a:bodyPr/>
            <a:lstStyle/>
            <a:p>
              <a:endParaRPr lang="es-AR"/>
            </a:p>
          </p:txBody>
        </p:sp>
        <p:sp>
          <p:nvSpPr>
            <p:cNvPr id="26667" name="Line 60"/>
            <p:cNvSpPr>
              <a:spLocks noChangeShapeType="1"/>
            </p:cNvSpPr>
            <p:nvPr/>
          </p:nvSpPr>
          <p:spPr bwMode="auto">
            <a:xfrm rot="-2010729">
              <a:off x="1701" y="2115"/>
              <a:ext cx="68" cy="0"/>
            </a:xfrm>
            <a:prstGeom prst="line">
              <a:avLst/>
            </a:prstGeom>
            <a:noFill/>
            <a:ln w="50800">
              <a:solidFill>
                <a:schemeClr val="tx1"/>
              </a:solidFill>
              <a:round/>
              <a:headEnd/>
              <a:tailEnd type="triangle" w="sm" len="sm"/>
            </a:ln>
            <a:extLst>
              <a:ext uri="{909E8E84-426E-40DD-AFC4-6F175D3DCCD1}">
                <a14:hiddenFill xmlns:a14="http://schemas.microsoft.com/office/drawing/2010/main">
                  <a:noFill/>
                </a14:hiddenFill>
              </a:ext>
            </a:extLst>
          </p:spPr>
          <p:txBody>
            <a:bodyPr/>
            <a:lstStyle/>
            <a:p>
              <a:endParaRPr lang="es-AR"/>
            </a:p>
          </p:txBody>
        </p:sp>
      </p:grpSp>
      <p:sp>
        <p:nvSpPr>
          <p:cNvPr id="26663" name="Line 62"/>
          <p:cNvSpPr>
            <a:spLocks noChangeShapeType="1"/>
          </p:cNvSpPr>
          <p:nvPr/>
        </p:nvSpPr>
        <p:spPr bwMode="auto">
          <a:xfrm rot="7620278">
            <a:off x="7828757" y="4237831"/>
            <a:ext cx="107950" cy="1587"/>
          </a:xfrm>
          <a:prstGeom prst="line">
            <a:avLst/>
          </a:prstGeom>
          <a:noFill/>
          <a:ln w="50800">
            <a:solidFill>
              <a:schemeClr val="tx1"/>
            </a:solidFill>
            <a:round/>
            <a:headEnd/>
            <a:tailEnd type="triangle" w="sm" len="sm"/>
          </a:ln>
          <a:extLst>
            <a:ext uri="{909E8E84-426E-40DD-AFC4-6F175D3DCCD1}">
              <a14:hiddenFill xmlns:a14="http://schemas.microsoft.com/office/drawing/2010/main">
                <a:noFill/>
              </a14:hiddenFill>
            </a:ext>
          </a:extLst>
        </p:spPr>
        <p:txBody>
          <a:bodyPr/>
          <a:lstStyle/>
          <a:p>
            <a:endParaRPr lang="es-AR"/>
          </a:p>
        </p:txBody>
      </p:sp>
      <p:sp>
        <p:nvSpPr>
          <p:cNvPr id="26664" name="Line 63"/>
          <p:cNvSpPr>
            <a:spLocks noChangeShapeType="1"/>
          </p:cNvSpPr>
          <p:nvPr/>
        </p:nvSpPr>
        <p:spPr bwMode="auto">
          <a:xfrm rot="2852591">
            <a:off x="8405019" y="4237831"/>
            <a:ext cx="107950" cy="1588"/>
          </a:xfrm>
          <a:prstGeom prst="line">
            <a:avLst/>
          </a:prstGeom>
          <a:noFill/>
          <a:ln w="50800">
            <a:solidFill>
              <a:schemeClr val="tx1"/>
            </a:solidFill>
            <a:round/>
            <a:headEnd/>
            <a:tailEnd type="triangle" w="sm" len="sm"/>
          </a:ln>
          <a:extLst>
            <a:ext uri="{909E8E84-426E-40DD-AFC4-6F175D3DCCD1}">
              <a14:hiddenFill xmlns:a14="http://schemas.microsoft.com/office/drawing/2010/main">
                <a:noFill/>
              </a14:hiddenFill>
            </a:ext>
          </a:extLst>
        </p:spPr>
        <p:txBody>
          <a:bodyPr/>
          <a:lstStyle/>
          <a:p>
            <a:endParaRPr lang="es-AR"/>
          </a:p>
        </p:txBody>
      </p:sp>
      <p:sp>
        <p:nvSpPr>
          <p:cNvPr id="26665" name="Line 64"/>
          <p:cNvSpPr>
            <a:spLocks noChangeShapeType="1"/>
          </p:cNvSpPr>
          <p:nvPr/>
        </p:nvSpPr>
        <p:spPr bwMode="auto">
          <a:xfrm rot="237365" flipH="1">
            <a:off x="992188" y="4221163"/>
            <a:ext cx="123825" cy="17462"/>
          </a:xfrm>
          <a:prstGeom prst="line">
            <a:avLst/>
          </a:prstGeom>
          <a:noFill/>
          <a:ln w="50800">
            <a:solidFill>
              <a:schemeClr val="tx1"/>
            </a:solidFill>
            <a:round/>
            <a:headEnd/>
            <a:tailEnd type="triangle" w="sm" len="sm"/>
          </a:ln>
          <a:extLst>
            <a:ext uri="{909E8E84-426E-40DD-AFC4-6F175D3DCCD1}">
              <a14:hiddenFill xmlns:a14="http://schemas.microsoft.com/office/drawing/2010/main">
                <a:noFill/>
              </a14:hiddenFill>
            </a:ext>
          </a:extLst>
        </p:spPr>
        <p:txBody>
          <a:bodyPr/>
          <a:lstStyle/>
          <a:p>
            <a:endParaRPr lang="es-AR"/>
          </a:p>
        </p:txBody>
      </p:sp>
    </p:spTree>
    <p:extLst>
      <p:ext uri="{BB962C8B-B14F-4D97-AF65-F5344CB8AC3E}">
        <p14:creationId xmlns:p14="http://schemas.microsoft.com/office/powerpoint/2010/main" val="3163327564"/>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Título"/>
          <p:cNvSpPr>
            <a:spLocks noGrp="1"/>
          </p:cNvSpPr>
          <p:nvPr>
            <p:ph type="title"/>
          </p:nvPr>
        </p:nvSpPr>
        <p:spPr/>
        <p:txBody>
          <a:bodyPr/>
          <a:lstStyle/>
          <a:p>
            <a:r>
              <a:rPr lang="es-AR" dirty="0" smtClean="0">
                <a:solidFill>
                  <a:srgbClr val="FF0000"/>
                </a:solidFill>
                <a:latin typeface="Arial Rounded MT Bold" panose="020F0704030504030204" pitchFamily="34" charset="0"/>
              </a:rPr>
              <a:t>En resumen</a:t>
            </a:r>
            <a:endParaRPr lang="es-AR" dirty="0">
              <a:solidFill>
                <a:srgbClr val="FF0000"/>
              </a:solidFill>
              <a:latin typeface="Arial Rounded MT Bold" panose="020F0704030504030204" pitchFamily="34" charset="0"/>
            </a:endParaRPr>
          </a:p>
        </p:txBody>
      </p:sp>
      <p:sp>
        <p:nvSpPr>
          <p:cNvPr id="7" name="6 Marcador de contenido"/>
          <p:cNvSpPr>
            <a:spLocks noGrp="1"/>
          </p:cNvSpPr>
          <p:nvPr>
            <p:ph idx="1"/>
          </p:nvPr>
        </p:nvSpPr>
        <p:spPr>
          <a:solidFill>
            <a:schemeClr val="accent1">
              <a:lumMod val="20000"/>
              <a:lumOff val="80000"/>
            </a:schemeClr>
          </a:solidFill>
        </p:spPr>
        <p:txBody>
          <a:bodyPr>
            <a:normAutofit fontScale="92500" lnSpcReduction="20000"/>
          </a:bodyPr>
          <a:lstStyle/>
          <a:p>
            <a:r>
              <a:rPr lang="es-AR" dirty="0" smtClean="0"/>
              <a:t>La cadena de transporte electrónica transfiere electrones desde los equivalentes de reducción proveniente de la oxidación hasta el oxígeno.</a:t>
            </a:r>
          </a:p>
          <a:p>
            <a:r>
              <a:rPr lang="es-AR" dirty="0" smtClean="0"/>
              <a:t>Está formada por complejos ordenados de menor a mayor potencial de reducción.</a:t>
            </a:r>
          </a:p>
          <a:p>
            <a:r>
              <a:rPr lang="es-AR" dirty="0"/>
              <a:t>Está compuesta por enzimas, proteínas </a:t>
            </a:r>
            <a:r>
              <a:rPr lang="es-AR" dirty="0" err="1"/>
              <a:t>ferrosulfuradas</a:t>
            </a:r>
            <a:r>
              <a:rPr lang="es-AR" dirty="0"/>
              <a:t>, citocromos que contienen hierro o cobre, </a:t>
            </a:r>
            <a:r>
              <a:rPr lang="es-AR" dirty="0" err="1"/>
              <a:t>ubiquinona</a:t>
            </a:r>
            <a:r>
              <a:rPr lang="es-AR" dirty="0"/>
              <a:t> (componente no </a:t>
            </a:r>
            <a:r>
              <a:rPr lang="es-AR" dirty="0" smtClean="0"/>
              <a:t>proteico).</a:t>
            </a:r>
          </a:p>
          <a:p>
            <a:r>
              <a:rPr lang="es-AR" dirty="0" smtClean="0"/>
              <a:t>Necesita de enzimas deshidrogenasas ligadas a NAD o FAD como dadores de equivalentes de reducción.</a:t>
            </a:r>
          </a:p>
          <a:p>
            <a:endParaRPr lang="es-AR" dirty="0"/>
          </a:p>
        </p:txBody>
      </p:sp>
    </p:spTree>
    <p:extLst>
      <p:ext uri="{BB962C8B-B14F-4D97-AF65-F5344CB8AC3E}">
        <p14:creationId xmlns:p14="http://schemas.microsoft.com/office/powerpoint/2010/main" val="80528551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1 Rectángulo"/>
          <p:cNvSpPr>
            <a:spLocks noChangeArrowheads="1"/>
          </p:cNvSpPr>
          <p:nvPr/>
        </p:nvSpPr>
        <p:spPr bwMode="auto">
          <a:xfrm>
            <a:off x="611188" y="549275"/>
            <a:ext cx="8137525" cy="60007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s-AR" altLang="es-AR" sz="2400" b="1" dirty="0">
                <a:solidFill>
                  <a:srgbClr val="FF0000"/>
                </a:solidFill>
                <a:latin typeface="Arial Rounded MT Bold" pitchFamily="34" charset="0"/>
              </a:rPr>
              <a:t>La Cadena de Transporte de Electrones comprende dos procesos:</a:t>
            </a:r>
          </a:p>
          <a:p>
            <a:pPr eaLnBrk="1" hangingPunct="1"/>
            <a:endParaRPr lang="es-AR" altLang="es-AR" sz="2400" b="1" dirty="0">
              <a:solidFill>
                <a:srgbClr val="000000"/>
              </a:solidFill>
              <a:latin typeface="Arial Rounded MT Bold" pitchFamily="34" charset="0"/>
            </a:endParaRPr>
          </a:p>
          <a:p>
            <a:pPr eaLnBrk="1" hangingPunct="1"/>
            <a:r>
              <a:rPr lang="es-AR" altLang="es-AR" sz="2400" b="1" dirty="0">
                <a:solidFill>
                  <a:srgbClr val="000000"/>
                </a:solidFill>
                <a:latin typeface="Arial Rounded MT Bold" pitchFamily="34" charset="0"/>
              </a:rPr>
              <a:t>1.- Los electrones son transportados a lo largo de la membrana, de un complejo de proteínas transportadoras a otro.</a:t>
            </a:r>
          </a:p>
          <a:p>
            <a:pPr eaLnBrk="1" hangingPunct="1"/>
            <a:endParaRPr lang="es-AR" altLang="es-AR" sz="2400" b="1" dirty="0">
              <a:solidFill>
                <a:srgbClr val="000000"/>
              </a:solidFill>
              <a:latin typeface="Arial Rounded MT Bold" pitchFamily="34" charset="0"/>
            </a:endParaRPr>
          </a:p>
          <a:p>
            <a:pPr eaLnBrk="1" hangingPunct="1"/>
            <a:r>
              <a:rPr lang="es-AR" altLang="es-AR" sz="2400" b="1" dirty="0">
                <a:solidFill>
                  <a:srgbClr val="000000"/>
                </a:solidFill>
                <a:latin typeface="Arial Rounded MT Bold" pitchFamily="34" charset="0"/>
              </a:rPr>
              <a:t>2. Los protones son </a:t>
            </a:r>
            <a:r>
              <a:rPr lang="es-AR" altLang="es-AR" sz="2400" b="1" dirty="0" err="1">
                <a:solidFill>
                  <a:srgbClr val="000000"/>
                </a:solidFill>
                <a:latin typeface="Arial Rounded MT Bold" pitchFamily="34" charset="0"/>
              </a:rPr>
              <a:t>translocados</a:t>
            </a:r>
            <a:r>
              <a:rPr lang="es-AR" altLang="es-AR" sz="2400" b="1" dirty="0">
                <a:solidFill>
                  <a:srgbClr val="000000"/>
                </a:solidFill>
                <a:latin typeface="Arial Rounded MT Bold" pitchFamily="34" charset="0"/>
              </a:rPr>
              <a:t> a través de la membrana, desde el interior o matriz hacia el espacio </a:t>
            </a:r>
            <a:r>
              <a:rPr lang="es-AR" altLang="es-AR" sz="2400" b="1" dirty="0" err="1">
                <a:solidFill>
                  <a:srgbClr val="000000"/>
                </a:solidFill>
                <a:latin typeface="Arial Rounded MT Bold" pitchFamily="34" charset="0"/>
              </a:rPr>
              <a:t>intermembrana</a:t>
            </a:r>
            <a:r>
              <a:rPr lang="es-AR" altLang="es-AR" sz="2400" b="1" dirty="0">
                <a:solidFill>
                  <a:srgbClr val="000000"/>
                </a:solidFill>
                <a:latin typeface="Arial Rounded MT Bold" pitchFamily="34" charset="0"/>
              </a:rPr>
              <a:t> de la mitocondria. </a:t>
            </a:r>
          </a:p>
          <a:p>
            <a:pPr eaLnBrk="1" hangingPunct="1"/>
            <a:endParaRPr lang="es-AR" altLang="es-AR" sz="2400" b="1" dirty="0">
              <a:solidFill>
                <a:srgbClr val="000000"/>
              </a:solidFill>
              <a:latin typeface="Arial Rounded MT Bold" pitchFamily="34" charset="0"/>
            </a:endParaRPr>
          </a:p>
          <a:p>
            <a:pPr algn="ctr" eaLnBrk="1" hangingPunct="1"/>
            <a:r>
              <a:rPr lang="es-AR" altLang="es-AR" sz="2400" b="1" dirty="0">
                <a:solidFill>
                  <a:srgbClr val="000000"/>
                </a:solidFill>
                <a:latin typeface="Arial Rounded MT Bold" pitchFamily="34" charset="0"/>
              </a:rPr>
              <a:t>Esto constituye un gradiente de protones </a:t>
            </a:r>
          </a:p>
          <a:p>
            <a:pPr algn="ctr" eaLnBrk="1" hangingPunct="1"/>
            <a:endParaRPr lang="es-AR" altLang="es-AR" sz="2400" b="1" dirty="0">
              <a:solidFill>
                <a:srgbClr val="000000"/>
              </a:solidFill>
              <a:latin typeface="Arial Rounded MT Bold" pitchFamily="34" charset="0"/>
            </a:endParaRPr>
          </a:p>
          <a:p>
            <a:pPr algn="ctr" eaLnBrk="1" hangingPunct="1"/>
            <a:r>
              <a:rPr lang="es-AR" altLang="es-AR" sz="2400" b="1" dirty="0">
                <a:solidFill>
                  <a:srgbClr val="000000"/>
                </a:solidFill>
                <a:latin typeface="Arial Rounded MT Bold" pitchFamily="34" charset="0"/>
              </a:rPr>
              <a:t>El oxígeno es el aceptor terminal del electrón, combinándose con electrones e iones H</a:t>
            </a:r>
            <a:r>
              <a:rPr lang="es-AR" altLang="es-AR" sz="2400" b="1" baseline="30000" dirty="0">
                <a:solidFill>
                  <a:srgbClr val="000000"/>
                </a:solidFill>
                <a:latin typeface="Arial Rounded MT Bold" pitchFamily="34" charset="0"/>
              </a:rPr>
              <a:t>+</a:t>
            </a:r>
            <a:r>
              <a:rPr lang="es-AR" altLang="es-AR" sz="2400" b="1" dirty="0">
                <a:solidFill>
                  <a:srgbClr val="000000"/>
                </a:solidFill>
                <a:latin typeface="Arial Rounded MT Bold" pitchFamily="34" charset="0"/>
              </a:rPr>
              <a:t> para producir agua.</a:t>
            </a:r>
          </a:p>
        </p:txBody>
      </p:sp>
    </p:spTree>
    <p:extLst>
      <p:ext uri="{BB962C8B-B14F-4D97-AF65-F5344CB8AC3E}">
        <p14:creationId xmlns:p14="http://schemas.microsoft.com/office/powerpoint/2010/main" val="1849233898"/>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420688" y="692150"/>
            <a:ext cx="8281987" cy="6001643"/>
          </a:xfrm>
          <a:prstGeom prst="rect">
            <a:avLst/>
          </a:prstGeom>
          <a:solidFill>
            <a:schemeClr val="bg1"/>
          </a:solidFill>
        </p:spPr>
        <p:txBody>
          <a:bodyPr>
            <a:spAutoFit/>
          </a:bodyPr>
          <a:lstStyle/>
          <a:p>
            <a:pPr marL="342900" indent="-342900" fontAlgn="auto">
              <a:spcBef>
                <a:spcPts val="0"/>
              </a:spcBef>
              <a:spcAft>
                <a:spcPts val="0"/>
              </a:spcAft>
              <a:buFont typeface="Arial" pitchFamily="34" charset="0"/>
              <a:buChar char="•"/>
              <a:defRPr/>
            </a:pPr>
            <a:r>
              <a:rPr lang="es-MX" sz="2400" b="1" dirty="0">
                <a:solidFill>
                  <a:prstClr val="black"/>
                </a:solidFill>
                <a:latin typeface="Arial Rounded MT Bold" pitchFamily="34" charset="0"/>
              </a:rPr>
              <a:t>La transferencia de electrones desde el NADH a través de la cadena respiratoria hasta el O</a:t>
            </a:r>
            <a:r>
              <a:rPr lang="es-MX" sz="2400" b="1" baseline="-25000" dirty="0">
                <a:solidFill>
                  <a:prstClr val="black"/>
                </a:solidFill>
                <a:latin typeface="Arial Rounded MT Bold" pitchFamily="34" charset="0"/>
              </a:rPr>
              <a:t>2</a:t>
            </a:r>
            <a:r>
              <a:rPr lang="es-MX" sz="2400" b="1" dirty="0">
                <a:solidFill>
                  <a:prstClr val="black"/>
                </a:solidFill>
                <a:latin typeface="Arial Rounded MT Bold" pitchFamily="34" charset="0"/>
              </a:rPr>
              <a:t> es un proceso altamente exergónico.</a:t>
            </a:r>
          </a:p>
          <a:p>
            <a:pPr fontAlgn="auto">
              <a:spcBef>
                <a:spcPts val="0"/>
              </a:spcBef>
              <a:spcAft>
                <a:spcPts val="0"/>
              </a:spcAft>
              <a:defRPr/>
            </a:pPr>
            <a:endParaRPr lang="es-MX" sz="2400" b="1" dirty="0">
              <a:solidFill>
                <a:prstClr val="black"/>
              </a:solidFill>
              <a:latin typeface="Arial Rounded MT Bold" pitchFamily="34" charset="0"/>
            </a:endParaRPr>
          </a:p>
          <a:p>
            <a:pPr marL="342900" indent="-342900" fontAlgn="auto">
              <a:spcBef>
                <a:spcPts val="0"/>
              </a:spcBef>
              <a:spcAft>
                <a:spcPts val="0"/>
              </a:spcAft>
              <a:buFont typeface="Arial" pitchFamily="34" charset="0"/>
              <a:buChar char="•"/>
              <a:defRPr/>
            </a:pPr>
            <a:r>
              <a:rPr lang="es-MX" sz="2400" b="1" dirty="0">
                <a:solidFill>
                  <a:prstClr val="black"/>
                </a:solidFill>
                <a:latin typeface="Arial Rounded MT Bold" pitchFamily="34" charset="0"/>
              </a:rPr>
              <a:t>La mayor parte de esa energía se emplea para bombear protones fuera de la matriz.</a:t>
            </a:r>
          </a:p>
          <a:p>
            <a:pPr fontAlgn="auto">
              <a:spcBef>
                <a:spcPts val="0"/>
              </a:spcBef>
              <a:spcAft>
                <a:spcPts val="0"/>
              </a:spcAft>
              <a:defRPr/>
            </a:pPr>
            <a:endParaRPr lang="es-MX" sz="2400" b="1" dirty="0">
              <a:solidFill>
                <a:prstClr val="black"/>
              </a:solidFill>
              <a:latin typeface="Arial Rounded MT Bold" pitchFamily="34" charset="0"/>
            </a:endParaRPr>
          </a:p>
          <a:p>
            <a:pPr marL="342900" indent="-342900" fontAlgn="auto">
              <a:spcBef>
                <a:spcPts val="0"/>
              </a:spcBef>
              <a:spcAft>
                <a:spcPts val="0"/>
              </a:spcAft>
              <a:buFont typeface="Arial" pitchFamily="34" charset="0"/>
              <a:buChar char="•"/>
              <a:defRPr/>
            </a:pPr>
            <a:r>
              <a:rPr lang="es-MX" sz="2400" b="1" dirty="0">
                <a:solidFill>
                  <a:prstClr val="black"/>
                </a:solidFill>
                <a:latin typeface="Arial Rounded MT Bold" pitchFamily="34" charset="0"/>
              </a:rPr>
              <a:t>Por cada par de electrones transferidos al O</a:t>
            </a:r>
            <a:r>
              <a:rPr lang="es-MX" sz="2400" b="1" baseline="-25000" dirty="0">
                <a:solidFill>
                  <a:prstClr val="black"/>
                </a:solidFill>
                <a:latin typeface="Arial Rounded MT Bold" pitchFamily="34" charset="0"/>
              </a:rPr>
              <a:t>2</a:t>
            </a:r>
            <a:r>
              <a:rPr lang="es-MX" sz="2400" b="1" dirty="0">
                <a:solidFill>
                  <a:prstClr val="black"/>
                </a:solidFill>
                <a:latin typeface="Arial Rounded MT Bold" pitchFamily="34" charset="0"/>
              </a:rPr>
              <a:t>  </a:t>
            </a:r>
            <a:r>
              <a:rPr lang="es-MX" sz="2400" b="1" dirty="0">
                <a:solidFill>
                  <a:prstClr val="black"/>
                </a:solidFill>
                <a:latin typeface="Arial Rounded MT Bold" pitchFamily="34" charset="0"/>
                <a:sym typeface="Wingdings" pitchFamily="2" charset="2"/>
              </a:rPr>
              <a:t> los complejos I y III bombean 4 H</a:t>
            </a:r>
            <a:r>
              <a:rPr lang="es-MX" sz="2400" b="1" baseline="30000" dirty="0">
                <a:solidFill>
                  <a:prstClr val="black"/>
                </a:solidFill>
                <a:latin typeface="Arial Rounded MT Bold" pitchFamily="34" charset="0"/>
                <a:sym typeface="Wingdings" pitchFamily="2" charset="2"/>
              </a:rPr>
              <a:t>+</a:t>
            </a:r>
            <a:r>
              <a:rPr lang="es-MX" sz="2400" b="1" dirty="0">
                <a:solidFill>
                  <a:prstClr val="black"/>
                </a:solidFill>
                <a:latin typeface="Arial Rounded MT Bold" pitchFamily="34" charset="0"/>
                <a:sym typeface="Wingdings" pitchFamily="2" charset="2"/>
              </a:rPr>
              <a:t> y </a:t>
            </a:r>
            <a:r>
              <a:rPr lang="es-MX" sz="2400" b="1" dirty="0" smtClean="0">
                <a:solidFill>
                  <a:prstClr val="black"/>
                </a:solidFill>
                <a:latin typeface="Arial Rounded MT Bold" pitchFamily="34" charset="0"/>
                <a:sym typeface="Wingdings" pitchFamily="2" charset="2"/>
              </a:rPr>
              <a:t>el </a:t>
            </a:r>
            <a:r>
              <a:rPr lang="es-MX" sz="2400" b="1" dirty="0">
                <a:solidFill>
                  <a:prstClr val="black"/>
                </a:solidFill>
                <a:latin typeface="Arial Rounded MT Bold" pitchFamily="34" charset="0"/>
                <a:sym typeface="Wingdings" pitchFamily="2" charset="2"/>
              </a:rPr>
              <a:t>complejo </a:t>
            </a:r>
            <a:r>
              <a:rPr lang="es-MX" sz="2400" b="1" dirty="0" smtClean="0">
                <a:solidFill>
                  <a:prstClr val="black"/>
                </a:solidFill>
                <a:latin typeface="Arial Rounded MT Bold" pitchFamily="34" charset="0"/>
                <a:sym typeface="Wingdings" pitchFamily="2" charset="2"/>
              </a:rPr>
              <a:t>IV bombea </a:t>
            </a:r>
            <a:r>
              <a:rPr lang="es-MX" sz="2400" b="1" dirty="0">
                <a:solidFill>
                  <a:prstClr val="black"/>
                </a:solidFill>
                <a:latin typeface="Arial Rounded MT Bold" pitchFamily="34" charset="0"/>
                <a:sym typeface="Wingdings" pitchFamily="2" charset="2"/>
              </a:rPr>
              <a:t>2 H</a:t>
            </a:r>
            <a:r>
              <a:rPr lang="es-MX" sz="2400" b="1" baseline="30000" dirty="0">
                <a:solidFill>
                  <a:prstClr val="black"/>
                </a:solidFill>
                <a:latin typeface="Arial Rounded MT Bold" pitchFamily="34" charset="0"/>
                <a:sym typeface="Wingdings" pitchFamily="2" charset="2"/>
              </a:rPr>
              <a:t>+</a:t>
            </a:r>
            <a:r>
              <a:rPr lang="es-MX" sz="2400" b="1" dirty="0">
                <a:solidFill>
                  <a:prstClr val="black"/>
                </a:solidFill>
                <a:latin typeface="Arial Rounded MT Bold" pitchFamily="34" charset="0"/>
                <a:sym typeface="Wingdings" pitchFamily="2" charset="2"/>
              </a:rPr>
              <a:t> </a:t>
            </a:r>
            <a:r>
              <a:rPr lang="es-MX" sz="2400" b="1" dirty="0" smtClean="0">
                <a:solidFill>
                  <a:prstClr val="black"/>
                </a:solidFill>
                <a:latin typeface="Arial Rounded MT Bold" pitchFamily="34" charset="0"/>
                <a:sym typeface="Wingdings" pitchFamily="2" charset="2"/>
              </a:rPr>
              <a:t>.</a:t>
            </a:r>
          </a:p>
          <a:p>
            <a:pPr marL="342900" indent="-342900" fontAlgn="auto">
              <a:spcBef>
                <a:spcPts val="0"/>
              </a:spcBef>
              <a:spcAft>
                <a:spcPts val="0"/>
              </a:spcAft>
              <a:buFont typeface="Arial" pitchFamily="34" charset="0"/>
              <a:buChar char="•"/>
              <a:defRPr/>
            </a:pPr>
            <a:endParaRPr lang="es-MX" sz="2400" b="1" dirty="0">
              <a:solidFill>
                <a:prstClr val="black"/>
              </a:solidFill>
              <a:latin typeface="Arial Rounded MT Bold" pitchFamily="34" charset="0"/>
              <a:sym typeface="Wingdings" pitchFamily="2" charset="2"/>
            </a:endParaRPr>
          </a:p>
          <a:p>
            <a:pPr marL="342900" indent="-342900" fontAlgn="auto">
              <a:spcBef>
                <a:spcPts val="0"/>
              </a:spcBef>
              <a:spcAft>
                <a:spcPts val="0"/>
              </a:spcAft>
              <a:buFont typeface="Arial" pitchFamily="34" charset="0"/>
              <a:buChar char="•"/>
              <a:defRPr/>
            </a:pPr>
            <a:r>
              <a:rPr lang="es-MX" sz="2400" b="1" dirty="0">
                <a:solidFill>
                  <a:prstClr val="black"/>
                </a:solidFill>
                <a:latin typeface="Arial Rounded MT Bold" pitchFamily="34" charset="0"/>
                <a:sym typeface="Wingdings" pitchFamily="2" charset="2"/>
              </a:rPr>
              <a:t>El complejo II no transfiere H</a:t>
            </a:r>
            <a:r>
              <a:rPr lang="es-MX" sz="2400" b="1" baseline="30000" dirty="0">
                <a:solidFill>
                  <a:prstClr val="black"/>
                </a:solidFill>
                <a:latin typeface="Arial Rounded MT Bold" pitchFamily="34" charset="0"/>
                <a:sym typeface="Wingdings" pitchFamily="2" charset="2"/>
              </a:rPr>
              <a:t>+</a:t>
            </a:r>
            <a:r>
              <a:rPr lang="es-MX" sz="2400" b="1" dirty="0">
                <a:solidFill>
                  <a:prstClr val="black"/>
                </a:solidFill>
                <a:latin typeface="Arial Rounded MT Bold" pitchFamily="34" charset="0"/>
                <a:sym typeface="Wingdings" pitchFamily="2" charset="2"/>
              </a:rPr>
              <a:t> ya que no atraviesa la membrana interna como los demás.</a:t>
            </a:r>
          </a:p>
          <a:p>
            <a:pPr marL="342900" indent="-342900" fontAlgn="auto">
              <a:spcBef>
                <a:spcPts val="0"/>
              </a:spcBef>
              <a:spcAft>
                <a:spcPts val="0"/>
              </a:spcAft>
              <a:buFont typeface="Arial" pitchFamily="34" charset="0"/>
              <a:buChar char="•"/>
              <a:defRPr/>
            </a:pPr>
            <a:endParaRPr lang="es-MX" sz="2400" b="1" dirty="0">
              <a:solidFill>
                <a:prstClr val="black"/>
              </a:solidFill>
              <a:latin typeface="Arial Rounded MT Bold" pitchFamily="34" charset="0"/>
              <a:sym typeface="Wingdings" pitchFamily="2" charset="2"/>
            </a:endParaRPr>
          </a:p>
          <a:p>
            <a:pPr marL="342900" indent="-342900" fontAlgn="auto">
              <a:spcBef>
                <a:spcPts val="0"/>
              </a:spcBef>
              <a:spcAft>
                <a:spcPts val="0"/>
              </a:spcAft>
              <a:buFont typeface="Arial" pitchFamily="34" charset="0"/>
              <a:buChar char="•"/>
              <a:defRPr/>
            </a:pPr>
            <a:r>
              <a:rPr lang="es-MX" sz="2400" b="1" dirty="0">
                <a:solidFill>
                  <a:prstClr val="black"/>
                </a:solidFill>
                <a:latin typeface="Arial Rounded MT Bold" pitchFamily="34" charset="0"/>
                <a:sym typeface="Wingdings" pitchFamily="2" charset="2"/>
              </a:rPr>
              <a:t>Así esta energía electroquímica generada por el gradiente protónico impulsa la síntesis de ATP.</a:t>
            </a:r>
            <a:endParaRPr lang="es-AR" sz="2400" b="1" dirty="0">
              <a:solidFill>
                <a:prstClr val="black"/>
              </a:solidFill>
              <a:latin typeface="Arial Rounded MT Bold" pitchFamily="34" charset="0"/>
            </a:endParaRPr>
          </a:p>
        </p:txBody>
      </p:sp>
    </p:spTree>
    <p:extLst>
      <p:ext uri="{BB962C8B-B14F-4D97-AF65-F5344CB8AC3E}">
        <p14:creationId xmlns:p14="http://schemas.microsoft.com/office/powerpoint/2010/main" val="2290707145"/>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title"/>
          </p:nvPr>
        </p:nvSpPr>
        <p:spPr>
          <a:solidFill>
            <a:srgbClr val="FFFF00"/>
          </a:solidFill>
          <a:ln>
            <a:solidFill>
              <a:srgbClr val="3399FF"/>
            </a:solidFill>
            <a:miter lim="800000"/>
            <a:headEnd/>
            <a:tailEnd/>
          </a:ln>
        </p:spPr>
        <p:txBody>
          <a:bodyPr/>
          <a:lstStyle/>
          <a:p>
            <a:pPr eaLnBrk="1" hangingPunct="1"/>
            <a:r>
              <a:rPr lang="es-ES" altLang="es-AR" sz="3200" b="1" smtClean="0"/>
              <a:t>SINTESIS DE ATP </a:t>
            </a:r>
            <a:br>
              <a:rPr lang="es-ES" altLang="es-AR" sz="3200" b="1" smtClean="0"/>
            </a:br>
            <a:r>
              <a:rPr lang="es-ES" altLang="es-AR" sz="3200" b="1" smtClean="0"/>
              <a:t>TEORIA QUIMIOSMOTICA</a:t>
            </a:r>
          </a:p>
        </p:txBody>
      </p:sp>
      <p:grpSp>
        <p:nvGrpSpPr>
          <p:cNvPr id="29699" name="Group 11"/>
          <p:cNvGrpSpPr>
            <a:grpSpLocks/>
          </p:cNvGrpSpPr>
          <p:nvPr/>
        </p:nvGrpSpPr>
        <p:grpSpPr bwMode="auto">
          <a:xfrm>
            <a:off x="971550" y="1628775"/>
            <a:ext cx="7777163" cy="4746625"/>
            <a:chOff x="612" y="1026"/>
            <a:chExt cx="4899" cy="2990"/>
          </a:xfrm>
        </p:grpSpPr>
        <p:pic>
          <p:nvPicPr>
            <p:cNvPr id="29722" name="Picture 6" descr="fi15p15"/>
            <p:cNvPicPr>
              <a:picLocks noChangeAspect="1" noChangeArrowheads="1"/>
            </p:cNvPicPr>
            <p:nvPr/>
          </p:nvPicPr>
          <p:blipFill>
            <a:blip r:embed="rId2">
              <a:lum bright="-30000" contrast="66000"/>
              <a:extLst>
                <a:ext uri="{28A0092B-C50C-407E-A947-70E740481C1C}">
                  <a14:useLocalDpi xmlns:a14="http://schemas.microsoft.com/office/drawing/2010/main" val="0"/>
                </a:ext>
              </a:extLst>
            </a:blip>
            <a:srcRect/>
            <a:stretch>
              <a:fillRect/>
            </a:stretch>
          </p:blipFill>
          <p:spPr bwMode="auto">
            <a:xfrm>
              <a:off x="612" y="1117"/>
              <a:ext cx="4717" cy="28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723" name="Text Box 9"/>
            <p:cNvSpPr txBox="1">
              <a:spLocks noChangeArrowheads="1"/>
            </p:cNvSpPr>
            <p:nvPr/>
          </p:nvSpPr>
          <p:spPr bwMode="auto">
            <a:xfrm>
              <a:off x="1519" y="3339"/>
              <a:ext cx="1225" cy="23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algn="ctr" eaLnBrk="1" hangingPunct="1">
                <a:spcBef>
                  <a:spcPct val="50000"/>
                </a:spcBef>
              </a:pPr>
              <a:r>
                <a:rPr lang="es-ES" altLang="es-AR" b="1"/>
                <a:t>MATRIZ</a:t>
              </a:r>
            </a:p>
          </p:txBody>
        </p:sp>
        <p:sp>
          <p:nvSpPr>
            <p:cNvPr id="29724" name="Text Box 10"/>
            <p:cNvSpPr txBox="1">
              <a:spLocks noChangeArrowheads="1"/>
            </p:cNvSpPr>
            <p:nvPr/>
          </p:nvSpPr>
          <p:spPr bwMode="auto">
            <a:xfrm>
              <a:off x="3742" y="1026"/>
              <a:ext cx="1769" cy="40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algn="ctr" eaLnBrk="1" hangingPunct="1">
                <a:spcBef>
                  <a:spcPct val="50000"/>
                </a:spcBef>
              </a:pPr>
              <a:r>
                <a:rPr lang="es-ES" altLang="es-AR" b="1">
                  <a:solidFill>
                    <a:srgbClr val="0000FF"/>
                  </a:solidFill>
                </a:rPr>
                <a:t>ESPACIO INTERMEMBRANA</a:t>
              </a:r>
            </a:p>
          </p:txBody>
        </p:sp>
      </p:grpSp>
      <p:sp>
        <p:nvSpPr>
          <p:cNvPr id="7" name="6 Elipse"/>
          <p:cNvSpPr/>
          <p:nvPr/>
        </p:nvSpPr>
        <p:spPr>
          <a:xfrm>
            <a:off x="1908175" y="5229225"/>
            <a:ext cx="642938" cy="571500"/>
          </a:xfrm>
          <a:prstGeom prst="ellipse">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r>
              <a:rPr lang="es-PE" b="1" dirty="0"/>
              <a:t>H</a:t>
            </a:r>
            <a:r>
              <a:rPr lang="es-PE" b="1" baseline="30000" dirty="0"/>
              <a:t>+</a:t>
            </a:r>
          </a:p>
        </p:txBody>
      </p:sp>
      <p:sp>
        <p:nvSpPr>
          <p:cNvPr id="10" name="9 Elipse"/>
          <p:cNvSpPr/>
          <p:nvPr/>
        </p:nvSpPr>
        <p:spPr>
          <a:xfrm>
            <a:off x="3563938" y="4797425"/>
            <a:ext cx="642937" cy="571500"/>
          </a:xfrm>
          <a:prstGeom prst="ellipse">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r>
              <a:rPr lang="es-PE" b="1" dirty="0"/>
              <a:t>H</a:t>
            </a:r>
            <a:r>
              <a:rPr lang="es-PE" b="1" baseline="30000" dirty="0"/>
              <a:t>+</a:t>
            </a:r>
          </a:p>
        </p:txBody>
      </p:sp>
      <p:sp>
        <p:nvSpPr>
          <p:cNvPr id="11" name="10 Elipse"/>
          <p:cNvSpPr/>
          <p:nvPr/>
        </p:nvSpPr>
        <p:spPr>
          <a:xfrm>
            <a:off x="5292725" y="4437063"/>
            <a:ext cx="642938" cy="571500"/>
          </a:xfrm>
          <a:prstGeom prst="ellipse">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r>
              <a:rPr lang="es-PE" b="1" dirty="0"/>
              <a:t>H</a:t>
            </a:r>
            <a:r>
              <a:rPr lang="es-PE" b="1" baseline="30000" dirty="0"/>
              <a:t>+</a:t>
            </a:r>
          </a:p>
        </p:txBody>
      </p:sp>
      <p:sp>
        <p:nvSpPr>
          <p:cNvPr id="12" name="11 Elipse"/>
          <p:cNvSpPr/>
          <p:nvPr/>
        </p:nvSpPr>
        <p:spPr>
          <a:xfrm>
            <a:off x="3635375" y="4868863"/>
            <a:ext cx="642938" cy="571500"/>
          </a:xfrm>
          <a:prstGeom prst="ellipse">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r>
              <a:rPr lang="es-PE" b="1" dirty="0"/>
              <a:t>H</a:t>
            </a:r>
            <a:r>
              <a:rPr lang="es-PE" b="1" baseline="30000" dirty="0"/>
              <a:t>+</a:t>
            </a:r>
          </a:p>
        </p:txBody>
      </p:sp>
      <p:sp>
        <p:nvSpPr>
          <p:cNvPr id="13" name="12 Elipse"/>
          <p:cNvSpPr/>
          <p:nvPr/>
        </p:nvSpPr>
        <p:spPr>
          <a:xfrm>
            <a:off x="5508625" y="4724400"/>
            <a:ext cx="642938" cy="571500"/>
          </a:xfrm>
          <a:prstGeom prst="ellipse">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r>
              <a:rPr lang="es-PE" b="1" dirty="0"/>
              <a:t>H</a:t>
            </a:r>
            <a:r>
              <a:rPr lang="es-PE" b="1" baseline="30000" dirty="0"/>
              <a:t>+</a:t>
            </a:r>
          </a:p>
        </p:txBody>
      </p:sp>
      <p:sp>
        <p:nvSpPr>
          <p:cNvPr id="14" name="13 Elipse"/>
          <p:cNvSpPr/>
          <p:nvPr/>
        </p:nvSpPr>
        <p:spPr>
          <a:xfrm>
            <a:off x="5435600" y="1557338"/>
            <a:ext cx="642938" cy="571500"/>
          </a:xfrm>
          <a:prstGeom prst="ellipse">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r>
              <a:rPr lang="es-PE" b="1" dirty="0"/>
              <a:t>H</a:t>
            </a:r>
            <a:r>
              <a:rPr lang="es-PE" b="1" baseline="30000" dirty="0"/>
              <a:t>+</a:t>
            </a:r>
          </a:p>
        </p:txBody>
      </p:sp>
      <p:sp>
        <p:nvSpPr>
          <p:cNvPr id="15" name="14 Elipse"/>
          <p:cNvSpPr/>
          <p:nvPr/>
        </p:nvSpPr>
        <p:spPr>
          <a:xfrm>
            <a:off x="1908175" y="5157788"/>
            <a:ext cx="642938" cy="571500"/>
          </a:xfrm>
          <a:prstGeom prst="ellipse">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r>
              <a:rPr lang="es-PE" b="1" dirty="0"/>
              <a:t>H</a:t>
            </a:r>
            <a:r>
              <a:rPr lang="es-PE" b="1" baseline="30000" dirty="0"/>
              <a:t>+</a:t>
            </a:r>
          </a:p>
        </p:txBody>
      </p:sp>
      <p:sp>
        <p:nvSpPr>
          <p:cNvPr id="16" name="15 Elipse"/>
          <p:cNvSpPr/>
          <p:nvPr/>
        </p:nvSpPr>
        <p:spPr>
          <a:xfrm>
            <a:off x="6588125" y="1844675"/>
            <a:ext cx="642938" cy="571500"/>
          </a:xfrm>
          <a:prstGeom prst="ellipse">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r>
              <a:rPr lang="es-PE" b="1" dirty="0"/>
              <a:t>H</a:t>
            </a:r>
            <a:r>
              <a:rPr lang="es-PE" b="1" baseline="30000" dirty="0"/>
              <a:t>+</a:t>
            </a:r>
          </a:p>
        </p:txBody>
      </p:sp>
      <p:sp>
        <p:nvSpPr>
          <p:cNvPr id="17" name="16 Elipse"/>
          <p:cNvSpPr/>
          <p:nvPr/>
        </p:nvSpPr>
        <p:spPr>
          <a:xfrm>
            <a:off x="4500563" y="1628775"/>
            <a:ext cx="642937" cy="571500"/>
          </a:xfrm>
          <a:prstGeom prst="ellipse">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r>
              <a:rPr lang="es-PE" b="1" dirty="0"/>
              <a:t>H</a:t>
            </a:r>
            <a:r>
              <a:rPr lang="es-PE" b="1" baseline="30000" dirty="0"/>
              <a:t>+</a:t>
            </a:r>
          </a:p>
        </p:txBody>
      </p:sp>
      <p:sp>
        <p:nvSpPr>
          <p:cNvPr id="37901" name="17 CuadroTexto"/>
          <p:cNvSpPr txBox="1">
            <a:spLocks noChangeArrowheads="1"/>
          </p:cNvSpPr>
          <p:nvPr/>
        </p:nvSpPr>
        <p:spPr bwMode="auto">
          <a:xfrm>
            <a:off x="5786438" y="6072188"/>
            <a:ext cx="928687" cy="379412"/>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PE" altLang="es-AR" sz="2800" b="1"/>
              <a:t>3 ATP</a:t>
            </a:r>
          </a:p>
        </p:txBody>
      </p:sp>
      <p:sp>
        <p:nvSpPr>
          <p:cNvPr id="19" name="18 Elipse"/>
          <p:cNvSpPr/>
          <p:nvPr/>
        </p:nvSpPr>
        <p:spPr>
          <a:xfrm>
            <a:off x="285720" y="3000372"/>
            <a:ext cx="642942" cy="571504"/>
          </a:xfrm>
          <a:prstGeom prst="ellipse">
            <a:avLst/>
          </a:prstGeom>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path path="circle">
              <a:fillToRect r="100000" b="100000"/>
            </a:path>
            <a:tileRect l="-100000" t="-100000"/>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PE" sz="2400" b="1" dirty="0">
                <a:solidFill>
                  <a:schemeClr val="tx1"/>
                </a:solidFill>
              </a:rPr>
              <a:t>e</a:t>
            </a:r>
            <a:r>
              <a:rPr lang="es-PE" sz="2400" b="1" baseline="30000" dirty="0">
                <a:solidFill>
                  <a:schemeClr val="tx1"/>
                </a:solidFill>
              </a:rPr>
              <a:t>-</a:t>
            </a:r>
          </a:p>
        </p:txBody>
      </p:sp>
      <p:sp>
        <p:nvSpPr>
          <p:cNvPr id="20" name="19 Elipse"/>
          <p:cNvSpPr/>
          <p:nvPr/>
        </p:nvSpPr>
        <p:spPr>
          <a:xfrm>
            <a:off x="412720" y="3160710"/>
            <a:ext cx="642942" cy="571504"/>
          </a:xfrm>
          <a:prstGeom prst="ellipse">
            <a:avLst/>
          </a:prstGeom>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path path="circle">
              <a:fillToRect r="100000" b="100000"/>
            </a:path>
            <a:tileRect l="-100000" t="-100000"/>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PE" sz="2400" b="1" dirty="0">
                <a:solidFill>
                  <a:schemeClr val="tx1"/>
                </a:solidFill>
              </a:rPr>
              <a:t>e</a:t>
            </a:r>
            <a:r>
              <a:rPr lang="es-PE" sz="2400" b="1" baseline="30000" dirty="0">
                <a:solidFill>
                  <a:schemeClr val="tx1"/>
                </a:solidFill>
              </a:rPr>
              <a:t>-</a:t>
            </a:r>
          </a:p>
        </p:txBody>
      </p:sp>
      <p:sp>
        <p:nvSpPr>
          <p:cNvPr id="21" name="20 Elipse"/>
          <p:cNvSpPr/>
          <p:nvPr/>
        </p:nvSpPr>
        <p:spPr>
          <a:xfrm>
            <a:off x="557182" y="3303585"/>
            <a:ext cx="642942" cy="571504"/>
          </a:xfrm>
          <a:prstGeom prst="ellipse">
            <a:avLst/>
          </a:prstGeom>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path path="circle">
              <a:fillToRect r="100000" b="100000"/>
            </a:path>
            <a:tileRect l="-100000" t="-100000"/>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PE" sz="2400" b="1" dirty="0">
                <a:solidFill>
                  <a:schemeClr val="tx1"/>
                </a:solidFill>
              </a:rPr>
              <a:t>e</a:t>
            </a:r>
            <a:r>
              <a:rPr lang="es-PE" sz="2400" b="1" baseline="30000" dirty="0">
                <a:solidFill>
                  <a:schemeClr val="tx1"/>
                </a:solidFill>
              </a:rPr>
              <a:t>-</a:t>
            </a:r>
          </a:p>
        </p:txBody>
      </p:sp>
      <p:sp>
        <p:nvSpPr>
          <p:cNvPr id="22" name="21 Elipse"/>
          <p:cNvSpPr/>
          <p:nvPr/>
        </p:nvSpPr>
        <p:spPr>
          <a:xfrm>
            <a:off x="773082" y="3448047"/>
            <a:ext cx="642942" cy="571504"/>
          </a:xfrm>
          <a:prstGeom prst="ellipse">
            <a:avLst/>
          </a:prstGeom>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path path="circle">
              <a:fillToRect r="100000" b="100000"/>
            </a:path>
            <a:tileRect l="-100000" t="-100000"/>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PE" sz="2400" b="1" dirty="0">
                <a:solidFill>
                  <a:schemeClr val="tx1"/>
                </a:solidFill>
              </a:rPr>
              <a:t>e</a:t>
            </a:r>
            <a:r>
              <a:rPr lang="es-PE" sz="2400" b="1" baseline="30000" dirty="0">
                <a:solidFill>
                  <a:schemeClr val="tx1"/>
                </a:solidFill>
              </a:rPr>
              <a:t>-</a:t>
            </a:r>
          </a:p>
        </p:txBody>
      </p:sp>
    </p:spTree>
    <p:extLst>
      <p:ext uri="{BB962C8B-B14F-4D97-AF65-F5344CB8AC3E}">
        <p14:creationId xmlns:p14="http://schemas.microsoft.com/office/powerpoint/2010/main" val="185480435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0" presetClass="path" presetSubtype="0" accel="50000" decel="50000" fill="hold" nodeType="clickEffect">
                                  <p:stCondLst>
                                    <p:cond delay="0"/>
                                  </p:stCondLst>
                                  <p:childTnLst>
                                    <p:animMotion origin="layout" path="M -5.27778E-6 2.22222E-6 C 0.00815 -0.00278 0.03506 -0.01088 0.04166 -0.01666 C 0.04374 -0.01852 0.04548 -0.02106 0.04791 -0.02222 C 0.05729 -0.02639 0.06735 -0.02731 0.07708 -0.03055 C 0.09305 -0.03588 0.10937 -0.04305 0.12499 -0.05 C 0.13732 -0.05555 0.15017 -0.05833 0.16249 -0.06389 C 0.16527 -0.06504 0.16805 -0.06551 0.17083 -0.06666 C 0.17499 -0.06828 0.18333 -0.07222 0.18333 -0.07222 C 0.20624 -0.07037 0.22916 -0.06921 0.25208 -0.06666 C 0.2585 -0.06597 0.26458 -0.06342 0.27083 -0.06111 C 0.27499 -0.05949 0.28333 -0.05555 0.28333 -0.05555 C 0.30225 -0.05764 0.31788 -0.06157 0.33541 -0.06944 C 0.34513 -0.06852 0.35503 -0.06875 0.36458 -0.06666 C 0.37482 -0.06435 0.38541 -0.05301 0.39583 -0.05 C 0.4019 -0.04815 0.40815 -0.04815 0.41458 -0.04722 C 0.44253 -0.02847 0.40104 -0.05509 0.43333 -0.03889 C 0.43576 -0.03773 0.43732 -0.03472 0.4394 -0.03333 C 0.44149 -0.03194 0.44374 -0.03148 0.44583 -0.03055 C 0.45555 -0.03194 0.46718 -0.03611 0.47708 -0.03055 C 0.48176 -0.02801 0.48958 -0.01944 0.48958 -0.01944 C 0.49617 0.00718 0.49044 -0.01828 0.49374 0.04445 C 0.49479 0.06829 0.49791 0.08125 0.49791 0.10556 " pathEditMode="relative" ptsTypes="fffffffffffffffffffffA">
                                      <p:cBhvr>
                                        <p:cTn id="6" dur="5000" fill="hold"/>
                                        <p:tgtEl>
                                          <p:spTgt spid="22"/>
                                        </p:tgtEl>
                                        <p:attrNameLst>
                                          <p:attrName>ppt_x</p:attrName>
                                          <p:attrName>ppt_y</p:attrName>
                                        </p:attrNameLst>
                                      </p:cBhvr>
                                    </p:animMotion>
                                  </p:childTnLst>
                                </p:cTn>
                              </p:par>
                            </p:childTnLst>
                          </p:cTn>
                        </p:par>
                        <p:par>
                          <p:cTn id="7" fill="hold" nodeType="afterGroup">
                            <p:stCondLst>
                              <p:cond delay="7000"/>
                            </p:stCondLst>
                            <p:childTnLst>
                              <p:par>
                                <p:cTn id="8" presetID="5" presetClass="entr" presetSubtype="10" fill="hold" grpId="0" nodeType="after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checkerboard(across)">
                                      <p:cBhvr>
                                        <p:cTn id="10" dur="2000"/>
                                        <p:tgtEl>
                                          <p:spTgt spid="7"/>
                                        </p:tgtEl>
                                      </p:cBhvr>
                                    </p:animEffect>
                                  </p:childTnLst>
                                </p:cTn>
                              </p:par>
                            </p:childTnLst>
                          </p:cTn>
                        </p:par>
                        <p:par>
                          <p:cTn id="11" fill="hold" nodeType="afterGroup">
                            <p:stCondLst>
                              <p:cond delay="9000"/>
                            </p:stCondLst>
                            <p:childTnLst>
                              <p:par>
                                <p:cTn id="12" presetID="64" presetClass="path" presetSubtype="0" accel="50000" decel="50000" fill="hold" grpId="1" nodeType="afterEffect">
                                  <p:stCondLst>
                                    <p:cond delay="0"/>
                                  </p:stCondLst>
                                  <p:childTnLst>
                                    <p:animMotion origin="layout" path="M 0 3.33333E-6 L -0.00365 -0.45116 " pathEditMode="relative" rAng="0" ptsTypes="AA">
                                      <p:cBhvr>
                                        <p:cTn id="13" dur="2000" fill="hold"/>
                                        <p:tgtEl>
                                          <p:spTgt spid="7"/>
                                        </p:tgtEl>
                                        <p:attrNameLst>
                                          <p:attrName>ppt_x</p:attrName>
                                          <p:attrName>ppt_y</p:attrName>
                                        </p:attrNameLst>
                                      </p:cBhvr>
                                      <p:rCtr x="-191" y="-22569"/>
                                    </p:animMotion>
                                  </p:childTnLst>
                                </p:cTn>
                              </p:par>
                            </p:childTnLst>
                          </p:cTn>
                        </p:par>
                        <p:par>
                          <p:cTn id="14" fill="hold" nodeType="afterGroup">
                            <p:stCondLst>
                              <p:cond delay="11000"/>
                            </p:stCondLst>
                            <p:childTnLst>
                              <p:par>
                                <p:cTn id="15" presetID="1" presetClass="entr" presetSubtype="0" fill="hold" nodeType="afterEffect">
                                  <p:stCondLst>
                                    <p:cond delay="0"/>
                                  </p:stCondLst>
                                  <p:childTnLst>
                                    <p:set>
                                      <p:cBhvr>
                                        <p:cTn id="16" dur="1" fill="hold">
                                          <p:stCondLst>
                                            <p:cond delay="0"/>
                                          </p:stCondLst>
                                        </p:cTn>
                                        <p:tgtEl>
                                          <p:spTgt spid="21"/>
                                        </p:tgtEl>
                                        <p:attrNameLst>
                                          <p:attrName>style.visibility</p:attrName>
                                        </p:attrNameLst>
                                      </p:cBhvr>
                                      <p:to>
                                        <p:strVal val="visible"/>
                                      </p:to>
                                    </p:set>
                                  </p:childTnLst>
                                </p:cTn>
                              </p:par>
                            </p:childTnLst>
                          </p:cTn>
                        </p:par>
                        <p:par>
                          <p:cTn id="17" fill="hold" nodeType="afterGroup">
                            <p:stCondLst>
                              <p:cond delay="11000"/>
                            </p:stCondLst>
                            <p:childTnLst>
                              <p:par>
                                <p:cTn id="18" presetID="0" presetClass="path" presetSubtype="0" accel="50000" decel="50000" fill="hold" nodeType="afterEffect">
                                  <p:stCondLst>
                                    <p:cond delay="0"/>
                                  </p:stCondLst>
                                  <p:childTnLst>
                                    <p:animMotion origin="layout" path="M 2.77778E-7 -1.48148E-6 C 0.01215 0.0081 0.02517 0.01181 0.0375 0.01945 C 0.04253 0.02269 0.04687 0.02755 0.05208 0.03056 C 0.0783 0.0456 0.10764 0.05463 0.13541 0.06389 C 0.15399 0.06042 0.16788 0.04954 0.18541 0.04167 C 0.19132 0.03912 0.20139 0.03773 0.20625 0.03333 C 0.21475 0.0257 0.21823 0.02153 0.23107 0.01945 C 0.24965 0.01644 0.26666 0.01296 0.28541 0.01111 C 0.29913 0.00509 0.31284 0.00046 0.32708 -0.00278 C 0.3651 -0.00185 0.40347 -0.00255 0.44149 -1.48148E-6 C 0.446 0.00023 0.45399 0.00556 0.45399 0.00556 C 0.46041 0.00463 0.46666 0.00278 0.47291 0.00278 C 0.48958 0.00278 0.50642 0.00208 0.52274 0.00556 C 0.525 0.00602 0.5243 0.01111 0.525 0.01389 C 0.52951 0.04028 0.52882 0.06898 0.53541 0.09445 C 0.53767 0.15833 0.5375 0.13333 0.5375 0.16945 " pathEditMode="relative" ptsTypes="fffffffffffffffA">
                                      <p:cBhvr>
                                        <p:cTn id="19" dur="2000" fill="hold"/>
                                        <p:tgtEl>
                                          <p:spTgt spid="21"/>
                                        </p:tgtEl>
                                        <p:attrNameLst>
                                          <p:attrName>ppt_x</p:attrName>
                                          <p:attrName>ppt_y</p:attrName>
                                        </p:attrNameLst>
                                      </p:cBhvr>
                                    </p:animMotion>
                                  </p:childTnLst>
                                </p:cTn>
                              </p:par>
                            </p:childTnLst>
                          </p:cTn>
                        </p:par>
                        <p:par>
                          <p:cTn id="20" fill="hold" nodeType="afterGroup">
                            <p:stCondLst>
                              <p:cond delay="13000"/>
                            </p:stCondLst>
                            <p:childTnLst>
                              <p:par>
                                <p:cTn id="21" presetID="1" presetClass="entr" presetSubtype="0"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par>
                          <p:cTn id="23" fill="hold" nodeType="afterGroup">
                            <p:stCondLst>
                              <p:cond delay="13000"/>
                            </p:stCondLst>
                            <p:childTnLst>
                              <p:par>
                                <p:cTn id="24" presetID="64" presetClass="path" presetSubtype="0" accel="50000" decel="50000" fill="hold" grpId="1" nodeType="afterEffect">
                                  <p:stCondLst>
                                    <p:cond delay="0"/>
                                  </p:stCondLst>
                                  <p:childTnLst>
                                    <p:animMotion origin="layout" path="M 1.11111E-6 -3.7037E-7 L -0.00347 -0.44051 " pathEditMode="relative" rAng="0" ptsTypes="AA">
                                      <p:cBhvr>
                                        <p:cTn id="25" dur="2000" fill="hold"/>
                                        <p:tgtEl>
                                          <p:spTgt spid="12"/>
                                        </p:tgtEl>
                                        <p:attrNameLst>
                                          <p:attrName>ppt_x</p:attrName>
                                          <p:attrName>ppt_y</p:attrName>
                                        </p:attrNameLst>
                                      </p:cBhvr>
                                      <p:rCtr x="-174" y="-22037"/>
                                    </p:animMotion>
                                  </p:childTnLst>
                                </p:cTn>
                              </p:par>
                            </p:childTnLst>
                          </p:cTn>
                        </p:par>
                        <p:par>
                          <p:cTn id="26" fill="hold" nodeType="afterGroup">
                            <p:stCondLst>
                              <p:cond delay="17000"/>
                            </p:stCondLst>
                            <p:childTnLst>
                              <p:par>
                                <p:cTn id="27" presetID="0" presetClass="path" presetSubtype="0" accel="50000" decel="50000" fill="hold" nodeType="afterEffect">
                                  <p:stCondLst>
                                    <p:cond delay="0"/>
                                  </p:stCondLst>
                                  <p:childTnLst>
                                    <p:animMotion origin="layout" path="M -5E-6 7.40741E-7 C 0.00313 0.00625 0.00469 0.01365 0.00834 0.01944 C 0.01667 0.03263 0.03351 0.03564 0.04584 0.03888 C 0.06789 0.05347 0.07709 0.03101 0.09584 0.03055 C 0.13056 0.02963 0.16528 0.0287 0.2 0.02777 C 0.21025 0.02314 0.22153 0.02592 0.23125 0.01944 C 0.23351 0.01805 0.23525 0.01527 0.2375 0.01388 C 0.23941 0.0125 0.24375 0.01111 0.24375 0.01111 L 0.54792 0.00555 C 0.54914 0.04351 0.55 0.07662 0.55209 0.11388 C 0.55261 0.12314 0.55313 0.1324 0.55417 0.14166 C 0.55452 0.14537 0.55625 0.15277 0.55625 0.15277 " pathEditMode="relative" ptsTypes="fffffffAfffA">
                                      <p:cBhvr>
                                        <p:cTn id="28" dur="3000" fill="hold"/>
                                        <p:tgtEl>
                                          <p:spTgt spid="20"/>
                                        </p:tgtEl>
                                        <p:attrNameLst>
                                          <p:attrName>ppt_x</p:attrName>
                                          <p:attrName>ppt_y</p:attrName>
                                        </p:attrNameLst>
                                      </p:cBhvr>
                                    </p:animMotion>
                                  </p:childTnLst>
                                </p:cTn>
                              </p:par>
                            </p:childTnLst>
                          </p:cTn>
                        </p:par>
                        <p:par>
                          <p:cTn id="29" fill="hold" nodeType="afterGroup">
                            <p:stCondLst>
                              <p:cond delay="20000"/>
                            </p:stCondLst>
                            <p:childTnLst>
                              <p:par>
                                <p:cTn id="30" presetID="1" presetClass="entr" presetSubtype="0" fill="hold" nodeType="afterEffect">
                                  <p:stCondLst>
                                    <p:cond delay="0"/>
                                  </p:stCondLst>
                                  <p:childTnLst>
                                    <p:set>
                                      <p:cBhvr>
                                        <p:cTn id="31" dur="1" fill="hold">
                                          <p:stCondLst>
                                            <p:cond delay="0"/>
                                          </p:stCondLst>
                                        </p:cTn>
                                        <p:tgtEl>
                                          <p:spTgt spid="20"/>
                                        </p:tgtEl>
                                        <p:attrNameLst>
                                          <p:attrName>style.visibility</p:attrName>
                                        </p:attrNameLst>
                                      </p:cBhvr>
                                      <p:to>
                                        <p:strVal val="visible"/>
                                      </p:to>
                                    </p:set>
                                  </p:childTnLst>
                                </p:cTn>
                              </p:par>
                            </p:childTnLst>
                          </p:cTn>
                        </p:par>
                        <p:par>
                          <p:cTn id="32" fill="hold" nodeType="afterGroup">
                            <p:stCondLst>
                              <p:cond delay="20000"/>
                            </p:stCondLst>
                            <p:childTnLst>
                              <p:par>
                                <p:cTn id="33" presetID="1" presetClass="entr" presetSubtype="0"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childTnLst>
                                </p:cTn>
                              </p:par>
                            </p:childTnLst>
                          </p:cTn>
                        </p:par>
                        <p:par>
                          <p:cTn id="35" fill="hold" nodeType="afterGroup">
                            <p:stCondLst>
                              <p:cond delay="20000"/>
                            </p:stCondLst>
                            <p:childTnLst>
                              <p:par>
                                <p:cTn id="36" presetID="64" presetClass="path" presetSubtype="0" accel="50000" decel="50000" fill="hold" grpId="1" nodeType="afterEffect">
                                  <p:stCondLst>
                                    <p:cond delay="0"/>
                                  </p:stCondLst>
                                  <p:childTnLst>
                                    <p:animMotion origin="layout" path="M 0 0  L 0 -0.33333  E" pathEditMode="relative" ptsTypes="">
                                      <p:cBhvr>
                                        <p:cTn id="37" dur="2000" fill="hold"/>
                                        <p:tgtEl>
                                          <p:spTgt spid="13"/>
                                        </p:tgtEl>
                                        <p:attrNameLst>
                                          <p:attrName>ppt_x</p:attrName>
                                          <p:attrName>ppt_y</p:attrName>
                                        </p:attrNameLst>
                                      </p:cBhvr>
                                    </p:animMotion>
                                  </p:childTnLst>
                                </p:cTn>
                              </p:par>
                            </p:childTnLst>
                          </p:cTn>
                        </p:par>
                        <p:par>
                          <p:cTn id="38" fill="hold" nodeType="afterGroup">
                            <p:stCondLst>
                              <p:cond delay="22000"/>
                            </p:stCondLst>
                            <p:childTnLst>
                              <p:par>
                                <p:cTn id="39" presetID="1" presetClass="entr" presetSubtype="0" fill="hold" grpId="0" nodeType="afterEffect">
                                  <p:stCondLst>
                                    <p:cond delay="0"/>
                                  </p:stCondLst>
                                  <p:childTnLst>
                                    <p:set>
                                      <p:cBhvr>
                                        <p:cTn id="40" dur="1" fill="hold">
                                          <p:stCondLst>
                                            <p:cond delay="0"/>
                                          </p:stCondLst>
                                        </p:cTn>
                                        <p:tgtEl>
                                          <p:spTgt spid="15"/>
                                        </p:tgtEl>
                                        <p:attrNameLst>
                                          <p:attrName>style.visibility</p:attrName>
                                        </p:attrNameLst>
                                      </p:cBhvr>
                                      <p:to>
                                        <p:strVal val="visible"/>
                                      </p:to>
                                    </p:set>
                                  </p:childTnLst>
                                </p:cTn>
                              </p:par>
                            </p:childTnLst>
                          </p:cTn>
                        </p:par>
                        <p:par>
                          <p:cTn id="41" fill="hold" nodeType="afterGroup">
                            <p:stCondLst>
                              <p:cond delay="22000"/>
                            </p:stCondLst>
                            <p:childTnLst>
                              <p:par>
                                <p:cTn id="42" presetID="64" presetClass="path" presetSubtype="0" accel="50000" decel="50000" fill="hold" grpId="1" nodeType="afterEffect">
                                  <p:stCondLst>
                                    <p:cond delay="0"/>
                                  </p:stCondLst>
                                  <p:childTnLst>
                                    <p:animMotion origin="layout" path="M 0 0 L 0.01215 -0.38819 " pathEditMode="relative" rAng="0" ptsTypes="AA">
                                      <p:cBhvr>
                                        <p:cTn id="43" dur="2000" fill="hold"/>
                                        <p:tgtEl>
                                          <p:spTgt spid="15"/>
                                        </p:tgtEl>
                                        <p:attrNameLst>
                                          <p:attrName>ppt_x</p:attrName>
                                          <p:attrName>ppt_y</p:attrName>
                                        </p:attrNameLst>
                                      </p:cBhvr>
                                      <p:rCtr x="608" y="-19421"/>
                                    </p:animMotion>
                                  </p:childTnLst>
                                </p:cTn>
                              </p:par>
                              <p:par>
                                <p:cTn id="44" presetID="1" presetClass="entr" presetSubtype="0" fill="hold" grpId="0" nodeType="withEffect">
                                  <p:stCondLst>
                                    <p:cond delay="0"/>
                                  </p:stCondLst>
                                  <p:childTnLst>
                                    <p:set>
                                      <p:cBhvr>
                                        <p:cTn id="45" dur="1" fill="hold">
                                          <p:stCondLst>
                                            <p:cond delay="0"/>
                                          </p:stCondLst>
                                        </p:cTn>
                                        <p:tgtEl>
                                          <p:spTgt spid="10"/>
                                        </p:tgtEl>
                                        <p:attrNameLst>
                                          <p:attrName>style.visibility</p:attrName>
                                        </p:attrNameLst>
                                      </p:cBhvr>
                                      <p:to>
                                        <p:strVal val="visible"/>
                                      </p:to>
                                    </p:set>
                                  </p:childTnLst>
                                </p:cTn>
                              </p:par>
                              <p:par>
                                <p:cTn id="46" presetID="64" presetClass="path" presetSubtype="0" accel="50000" decel="50000" fill="hold" grpId="1" nodeType="withEffect">
                                  <p:stCondLst>
                                    <p:cond delay="0"/>
                                  </p:stCondLst>
                                  <p:childTnLst>
                                    <p:animMotion origin="layout" path="M 3.61111E-6 -3.7037E-6 L -0.01146 -0.48264 " pathEditMode="relative" rAng="0" ptsTypes="AA">
                                      <p:cBhvr>
                                        <p:cTn id="47" dur="2000" fill="hold"/>
                                        <p:tgtEl>
                                          <p:spTgt spid="10"/>
                                        </p:tgtEl>
                                        <p:attrNameLst>
                                          <p:attrName>ppt_x</p:attrName>
                                          <p:attrName>ppt_y</p:attrName>
                                        </p:attrNameLst>
                                      </p:cBhvr>
                                      <p:rCtr x="-573" y="-24144"/>
                                    </p:animMotion>
                                  </p:childTnLst>
                                </p:cTn>
                              </p:par>
                              <p:par>
                                <p:cTn id="48" presetID="1" presetClass="entr" presetSubtype="0" fill="hold" grpId="0" nodeType="withEffect">
                                  <p:stCondLst>
                                    <p:cond delay="0"/>
                                  </p:stCondLst>
                                  <p:childTnLst>
                                    <p:set>
                                      <p:cBhvr>
                                        <p:cTn id="49" dur="1" fill="hold">
                                          <p:stCondLst>
                                            <p:cond delay="0"/>
                                          </p:stCondLst>
                                        </p:cTn>
                                        <p:tgtEl>
                                          <p:spTgt spid="11"/>
                                        </p:tgtEl>
                                        <p:attrNameLst>
                                          <p:attrName>style.visibility</p:attrName>
                                        </p:attrNameLst>
                                      </p:cBhvr>
                                      <p:to>
                                        <p:strVal val="visible"/>
                                      </p:to>
                                    </p:set>
                                  </p:childTnLst>
                                </p:cTn>
                              </p:par>
                              <p:par>
                                <p:cTn id="50" presetID="64" presetClass="path" presetSubtype="0" accel="50000" decel="50000" fill="hold" grpId="1" nodeType="withEffect">
                                  <p:stCondLst>
                                    <p:cond delay="0"/>
                                  </p:stCondLst>
                                  <p:childTnLst>
                                    <p:animMotion origin="layout" path="M 0 0  L 0 -0.33333  E" pathEditMode="relative" ptsTypes="">
                                      <p:cBhvr>
                                        <p:cTn id="51" dur="2000" fill="hold"/>
                                        <p:tgtEl>
                                          <p:spTgt spid="11"/>
                                        </p:tgtEl>
                                        <p:attrNameLst>
                                          <p:attrName>ppt_x</p:attrName>
                                          <p:attrName>ppt_y</p:attrName>
                                        </p:attrNameLst>
                                      </p:cBhvr>
                                    </p:animMotion>
                                  </p:childTnLst>
                                </p:cTn>
                              </p:par>
                            </p:childTnLst>
                          </p:cTn>
                        </p:par>
                        <p:par>
                          <p:cTn id="52" fill="hold" nodeType="afterGroup">
                            <p:stCondLst>
                              <p:cond delay="24000"/>
                            </p:stCondLst>
                            <p:childTnLst>
                              <p:par>
                                <p:cTn id="53" presetID="1" presetClass="entr" presetSubtype="0"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childTnLst>
                                </p:cTn>
                              </p:par>
                            </p:childTnLst>
                          </p:cTn>
                        </p:par>
                        <p:par>
                          <p:cTn id="55" fill="hold" nodeType="afterGroup">
                            <p:stCondLst>
                              <p:cond delay="24000"/>
                            </p:stCondLst>
                            <p:childTnLst>
                              <p:par>
                                <p:cTn id="56" presetID="1" presetClass="entr" presetSubtype="0" fill="hold" grpId="0" nodeType="afterEffect">
                                  <p:stCondLst>
                                    <p:cond delay="0"/>
                                  </p:stCondLst>
                                  <p:childTnLst>
                                    <p:set>
                                      <p:cBhvr>
                                        <p:cTn id="57" dur="1" fill="hold">
                                          <p:stCondLst>
                                            <p:cond delay="0"/>
                                          </p:stCondLst>
                                        </p:cTn>
                                        <p:tgtEl>
                                          <p:spTgt spid="17"/>
                                        </p:tgtEl>
                                        <p:attrNameLst>
                                          <p:attrName>style.visibility</p:attrName>
                                        </p:attrNameLst>
                                      </p:cBhvr>
                                      <p:to>
                                        <p:strVal val="visible"/>
                                      </p:to>
                                    </p:set>
                                  </p:childTnLst>
                                </p:cTn>
                              </p:par>
                            </p:childTnLst>
                          </p:cTn>
                        </p:par>
                        <p:par>
                          <p:cTn id="58" fill="hold" nodeType="afterGroup">
                            <p:stCondLst>
                              <p:cond delay="24000"/>
                            </p:stCondLst>
                            <p:childTnLst>
                              <p:par>
                                <p:cTn id="59" presetID="1" presetClass="entr" presetSubtype="0" fill="hold" grpId="0" nodeType="afterEffect">
                                  <p:stCondLst>
                                    <p:cond delay="0"/>
                                  </p:stCondLst>
                                  <p:childTnLst>
                                    <p:set>
                                      <p:cBhvr>
                                        <p:cTn id="60" dur="1" fill="hold">
                                          <p:stCondLst>
                                            <p:cond delay="0"/>
                                          </p:stCondLst>
                                        </p:cTn>
                                        <p:tgtEl>
                                          <p:spTgt spid="14"/>
                                        </p:tgtEl>
                                        <p:attrNameLst>
                                          <p:attrName>style.visibility</p:attrName>
                                        </p:attrNameLst>
                                      </p:cBhvr>
                                      <p:to>
                                        <p:strVal val="visible"/>
                                      </p:to>
                                    </p:set>
                                  </p:childTnLst>
                                </p:cTn>
                              </p:par>
                            </p:childTnLst>
                          </p:cTn>
                        </p:par>
                      </p:childTnLst>
                    </p:cTn>
                  </p:par>
                  <p:par>
                    <p:cTn id="61" fill="hold" nodeType="clickPar">
                      <p:stCondLst>
                        <p:cond delay="indefinite"/>
                      </p:stCondLst>
                      <p:childTnLst>
                        <p:par>
                          <p:cTn id="62" fill="hold" nodeType="withGroup">
                            <p:stCondLst>
                              <p:cond delay="0"/>
                            </p:stCondLst>
                            <p:childTnLst>
                              <p:par>
                                <p:cTn id="63" presetID="0" presetClass="path" presetSubtype="0" accel="50000" decel="50000" fill="hold" grpId="1" nodeType="clickEffect">
                                  <p:stCondLst>
                                    <p:cond delay="0"/>
                                  </p:stCondLst>
                                  <p:childTnLst>
                                    <p:animMotion origin="layout" path="M 0 0 C 0.0125 0.00208 0.02101 0.00208 0.03125 0.01111 C 0.03472 0.02477 0.0375 0.03611 0.03958 0.05 C 0.03941 0.06157 0.04115 0.45856 0.03333 0.5 C 0.03715 0.54051 0.03542 0.51481 0.03542 0.57777 " pathEditMode="relative" ptsTypes="ffffA">
                                      <p:cBhvr>
                                        <p:cTn id="64" dur="5000" fill="hold"/>
                                        <p:tgtEl>
                                          <p:spTgt spid="16"/>
                                        </p:tgtEl>
                                        <p:attrNameLst>
                                          <p:attrName>ppt_x</p:attrName>
                                          <p:attrName>ppt_y</p:attrName>
                                        </p:attrNameLst>
                                      </p:cBhvr>
                                    </p:animMotion>
                                  </p:childTnLst>
                                </p:cTn>
                              </p:par>
                            </p:childTnLst>
                          </p:cTn>
                        </p:par>
                        <p:par>
                          <p:cTn id="65" fill="hold" nodeType="afterGroup">
                            <p:stCondLst>
                              <p:cond delay="5000"/>
                            </p:stCondLst>
                            <p:childTnLst>
                              <p:par>
                                <p:cTn id="66" presetID="0" presetClass="path" presetSubtype="0" accel="50000" decel="50000" fill="hold" grpId="1" nodeType="afterEffect">
                                  <p:stCondLst>
                                    <p:cond delay="0"/>
                                  </p:stCondLst>
                                  <p:childTnLst>
                                    <p:animMotion origin="layout" path="M 0 0 C 0.03403 0.00185 0.06823 0.00278 0.10208 0.00833 C 0.11701 0.01505 0.11094 0.01065 0.12083 0.01944 C 0.13194 0.04167 0.11736 0.01481 0.13125 0.03333 C 0.14514 0.05185 0.125 0.03241 0.14167 0.04722 C 0.14479 0.05972 0.1533 0.06852 0.15625 0.08056 C 0.15764 0.08611 0.15903 0.09167 0.16042 0.09722 C 0.16111 0.1 0.1625 0.10556 0.1625 0.10556 C 0.16476 0.14815 0.16597 0.14583 0.1625 0.19167 C 0.16111 0.20995 0.15486 0.22894 0.15208 0.24722 C 0.15451 0.32037 0.15712 0.37847 0.15833 0.45556 C 0.15156 0.48287 0.15417 0.46968 0.15417 0.52778 C 0.15417 0.57083 0.15642 0.61505 0.15833 0.65833 C 0.1559 0.68773 0.15625 0.67477 0.15625 0.69699 " pathEditMode="relative" ptsTypes="fffffffffffffA">
                                      <p:cBhvr>
                                        <p:cTn id="67" dur="3000" fill="hold"/>
                                        <p:tgtEl>
                                          <p:spTgt spid="14"/>
                                        </p:tgtEl>
                                        <p:attrNameLst>
                                          <p:attrName>ppt_x</p:attrName>
                                          <p:attrName>ppt_y</p:attrName>
                                        </p:attrNameLst>
                                      </p:cBhvr>
                                    </p:animMotion>
                                  </p:childTnLst>
                                </p:cTn>
                              </p:par>
                            </p:childTnLst>
                          </p:cTn>
                        </p:par>
                        <p:par>
                          <p:cTn id="68" fill="hold" nodeType="afterGroup">
                            <p:stCondLst>
                              <p:cond delay="8000"/>
                            </p:stCondLst>
                            <p:childTnLst>
                              <p:par>
                                <p:cTn id="69" presetID="0" presetClass="path" presetSubtype="0" accel="50000" decel="50000" fill="hold" grpId="1" nodeType="afterEffect">
                                  <p:stCondLst>
                                    <p:cond delay="0"/>
                                  </p:stCondLst>
                                  <p:childTnLst>
                                    <p:animMotion origin="layout" path="M 0 0 C 0.0559 -0.0125 0.0434 -0.00509 0.14583 -0.00278 C 0.1559 0.00162 0.17813 0.00741 0.18542 0.01389 C 0.19497 0.02245 0.2059 0.0257 0.21667 0.03056 C 0.22135 0.03264 0.22448 0.03958 0.22917 0.04167 C 0.23681 0.04514 0.24323 0.04954 0.25 0.05556 C 0.25521 0.07662 0.2533 0.06644 0.25625 0.08611 C 0.25764 0.11435 0.2592 0.13241 0.2625 0.15833 C 0.26181 0.17685 0.26215 0.1956 0.26042 0.21389 C 0.25816 0.23889 0.2533 0.2132 0.25833 0.23333 C 0.25382 0.25162 0.25451 0.27083 0.25 0.28889 C 0.24427 0.34236 0.24653 0.31482 0.24375 0.37222 C 0.24444 0.40926 0.24462 0.4463 0.24583 0.48333 C 0.24618 0.49283 0.24913 0.50162 0.25 0.51111 C 0.2533 0.55093 0.25625 0.58773 0.25625 0.62778 " pathEditMode="relative" ptsTypes="ffffffffffffffA">
                                      <p:cBhvr>
                                        <p:cTn id="70" dur="5000" fill="hold"/>
                                        <p:tgtEl>
                                          <p:spTgt spid="17"/>
                                        </p:tgtEl>
                                        <p:attrNameLst>
                                          <p:attrName>ppt_x</p:attrName>
                                          <p:attrName>ppt_y</p:attrName>
                                        </p:attrNameLst>
                                      </p:cBhvr>
                                    </p:animMotion>
                                  </p:childTnLst>
                                </p:cTn>
                              </p:par>
                            </p:childTnLst>
                          </p:cTn>
                        </p:par>
                      </p:childTnLst>
                    </p:cTn>
                  </p:par>
                  <p:par>
                    <p:cTn id="71" fill="hold" nodeType="clickPar">
                      <p:stCondLst>
                        <p:cond delay="indefinite"/>
                      </p:stCondLst>
                      <p:childTnLst>
                        <p:par>
                          <p:cTn id="72" fill="hold" nodeType="withGroup">
                            <p:stCondLst>
                              <p:cond delay="0"/>
                            </p:stCondLst>
                            <p:childTnLst>
                              <p:par>
                                <p:cTn id="73" presetID="4" presetClass="exit" presetSubtype="16" fill="hold" grpId="2" nodeType="clickEffect">
                                  <p:stCondLst>
                                    <p:cond delay="0"/>
                                  </p:stCondLst>
                                  <p:childTnLst>
                                    <p:animEffect transition="out" filter="box(in)">
                                      <p:cBhvr>
                                        <p:cTn id="74" dur="500"/>
                                        <p:tgtEl>
                                          <p:spTgt spid="17"/>
                                        </p:tgtEl>
                                      </p:cBhvr>
                                    </p:animEffect>
                                    <p:set>
                                      <p:cBhvr>
                                        <p:cTn id="75" dur="1" fill="hold">
                                          <p:stCondLst>
                                            <p:cond delay="499"/>
                                          </p:stCondLst>
                                        </p:cTn>
                                        <p:tgtEl>
                                          <p:spTgt spid="17"/>
                                        </p:tgtEl>
                                        <p:attrNameLst>
                                          <p:attrName>style.visibility</p:attrName>
                                        </p:attrNameLst>
                                      </p:cBhvr>
                                      <p:to>
                                        <p:strVal val="hidden"/>
                                      </p:to>
                                    </p:set>
                                  </p:childTnLst>
                                </p:cTn>
                              </p:par>
                            </p:childTnLst>
                          </p:cTn>
                        </p:par>
                      </p:childTnLst>
                    </p:cTn>
                  </p:par>
                  <p:par>
                    <p:cTn id="76" fill="hold" nodeType="clickPar">
                      <p:stCondLst>
                        <p:cond delay="indefinite"/>
                      </p:stCondLst>
                      <p:childTnLst>
                        <p:par>
                          <p:cTn id="77" fill="hold" nodeType="withGroup">
                            <p:stCondLst>
                              <p:cond delay="0"/>
                            </p:stCondLst>
                            <p:childTnLst>
                              <p:par>
                                <p:cTn id="78" presetID="4" presetClass="exit" presetSubtype="16" fill="hold" grpId="2" nodeType="clickEffect">
                                  <p:stCondLst>
                                    <p:cond delay="0"/>
                                  </p:stCondLst>
                                  <p:childTnLst>
                                    <p:animEffect transition="out" filter="box(in)">
                                      <p:cBhvr>
                                        <p:cTn id="79" dur="500"/>
                                        <p:tgtEl>
                                          <p:spTgt spid="14"/>
                                        </p:tgtEl>
                                      </p:cBhvr>
                                    </p:animEffect>
                                    <p:set>
                                      <p:cBhvr>
                                        <p:cTn id="80" dur="1" fill="hold">
                                          <p:stCondLst>
                                            <p:cond delay="499"/>
                                          </p:stCondLst>
                                        </p:cTn>
                                        <p:tgtEl>
                                          <p:spTgt spid="14"/>
                                        </p:tgtEl>
                                        <p:attrNameLst>
                                          <p:attrName>style.visibility</p:attrName>
                                        </p:attrNameLst>
                                      </p:cBhvr>
                                      <p:to>
                                        <p:strVal val="hidden"/>
                                      </p:to>
                                    </p:set>
                                  </p:childTnLst>
                                </p:cTn>
                              </p:par>
                            </p:childTnLst>
                          </p:cTn>
                        </p:par>
                        <p:par>
                          <p:cTn id="81" fill="hold" nodeType="afterGroup">
                            <p:stCondLst>
                              <p:cond delay="500"/>
                            </p:stCondLst>
                            <p:childTnLst>
                              <p:par>
                                <p:cTn id="82" presetID="5" presetClass="entr" presetSubtype="10" fill="hold" grpId="0" nodeType="afterEffect">
                                  <p:stCondLst>
                                    <p:cond delay="0"/>
                                  </p:stCondLst>
                                  <p:childTnLst>
                                    <p:set>
                                      <p:cBhvr>
                                        <p:cTn id="83" dur="1" fill="hold">
                                          <p:stCondLst>
                                            <p:cond delay="0"/>
                                          </p:stCondLst>
                                        </p:cTn>
                                        <p:tgtEl>
                                          <p:spTgt spid="37901"/>
                                        </p:tgtEl>
                                        <p:attrNameLst>
                                          <p:attrName>style.visibility</p:attrName>
                                        </p:attrNameLst>
                                      </p:cBhvr>
                                      <p:to>
                                        <p:strVal val="visible"/>
                                      </p:to>
                                    </p:set>
                                    <p:animEffect transition="in" filter="checkerboard(across)">
                                      <p:cBhvr>
                                        <p:cTn id="84" dur="500"/>
                                        <p:tgtEl>
                                          <p:spTgt spid="37901"/>
                                        </p:tgtEl>
                                      </p:cBhvr>
                                    </p:animEffect>
                                  </p:childTnLst>
                                </p:cTn>
                              </p:par>
                            </p:childTnLst>
                          </p:cTn>
                        </p:par>
                      </p:childTnLst>
                    </p:cTn>
                  </p:par>
                  <p:par>
                    <p:cTn id="85" fill="hold" nodeType="clickPar">
                      <p:stCondLst>
                        <p:cond delay="indefinite"/>
                      </p:stCondLst>
                      <p:childTnLst>
                        <p:par>
                          <p:cTn id="86" fill="hold" nodeType="withGroup">
                            <p:stCondLst>
                              <p:cond delay="0"/>
                            </p:stCondLst>
                            <p:childTnLst>
                              <p:par>
                                <p:cTn id="87" presetID="4" presetClass="exit" presetSubtype="16" fill="hold" grpId="2" nodeType="clickEffect">
                                  <p:stCondLst>
                                    <p:cond delay="0"/>
                                  </p:stCondLst>
                                  <p:childTnLst>
                                    <p:animEffect transition="out" filter="box(in)">
                                      <p:cBhvr>
                                        <p:cTn id="88" dur="500"/>
                                        <p:tgtEl>
                                          <p:spTgt spid="16"/>
                                        </p:tgtEl>
                                      </p:cBhvr>
                                    </p:animEffect>
                                    <p:set>
                                      <p:cBhvr>
                                        <p:cTn id="89" dur="1" fill="hold">
                                          <p:stCondLst>
                                            <p:cond delay="499"/>
                                          </p:stCondLst>
                                        </p:cTn>
                                        <p:tgtEl>
                                          <p:spTgt spid="1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7" grpId="1" animBg="1"/>
      <p:bldP spid="10" grpId="0" animBg="1"/>
      <p:bldP spid="10" grpId="1" animBg="1"/>
      <p:bldP spid="11" grpId="0" animBg="1"/>
      <p:bldP spid="11" grpId="1" animBg="1"/>
      <p:bldP spid="12" grpId="0" animBg="1"/>
      <p:bldP spid="12" grpId="1" animBg="1"/>
      <p:bldP spid="13" grpId="0" animBg="1"/>
      <p:bldP spid="13" grpId="1" animBg="1"/>
      <p:bldP spid="14" grpId="0" animBg="1"/>
      <p:bldP spid="14" grpId="1" animBg="1"/>
      <p:bldP spid="14" grpId="2" animBg="1"/>
      <p:bldP spid="15" grpId="0" animBg="1"/>
      <p:bldP spid="15" grpId="1" animBg="1"/>
      <p:bldP spid="16" grpId="0" animBg="1"/>
      <p:bldP spid="16" grpId="1" animBg="1"/>
      <p:bldP spid="16" grpId="2" animBg="1"/>
      <p:bldP spid="17" grpId="0" animBg="1"/>
      <p:bldP spid="17" grpId="1" animBg="1"/>
      <p:bldP spid="17" grpId="2" animBg="1"/>
      <p:bldP spid="37901" grpId="0" animBg="1"/>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5" descr="nutricion227b"/>
          <p:cNvPicPr>
            <a:picLocks noChangeAspect="1" noChangeArrowheads="1"/>
          </p:cNvPicPr>
          <p:nvPr/>
        </p:nvPicPr>
        <p:blipFill>
          <a:blip r:embed="rId2">
            <a:lum bright="-18000" contrast="42000"/>
            <a:extLst>
              <a:ext uri="{28A0092B-C50C-407E-A947-70E740481C1C}">
                <a14:useLocalDpi xmlns:a14="http://schemas.microsoft.com/office/drawing/2010/main" val="0"/>
              </a:ext>
            </a:extLst>
          </a:blip>
          <a:srcRect/>
          <a:stretch>
            <a:fillRect/>
          </a:stretch>
        </p:blipFill>
        <p:spPr bwMode="auto">
          <a:xfrm>
            <a:off x="323850" y="333375"/>
            <a:ext cx="8280400" cy="6059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2 Elipse"/>
          <p:cNvSpPr/>
          <p:nvPr/>
        </p:nvSpPr>
        <p:spPr>
          <a:xfrm>
            <a:off x="2571736" y="3214686"/>
            <a:ext cx="642942" cy="571504"/>
          </a:xfrm>
          <a:prstGeom prst="ellipse">
            <a:avLst/>
          </a:prstGeom>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path path="circle">
              <a:fillToRect r="100000" b="100000"/>
            </a:path>
            <a:tileRect l="-100000" t="-100000"/>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PE" sz="2400" b="1" dirty="0">
                <a:solidFill>
                  <a:schemeClr val="tx1"/>
                </a:solidFill>
              </a:rPr>
              <a:t>e</a:t>
            </a:r>
            <a:r>
              <a:rPr lang="es-PE" sz="2400" b="1" baseline="30000" dirty="0">
                <a:solidFill>
                  <a:schemeClr val="tx1"/>
                </a:solidFill>
              </a:rPr>
              <a:t>-</a:t>
            </a:r>
          </a:p>
        </p:txBody>
      </p:sp>
      <p:sp>
        <p:nvSpPr>
          <p:cNvPr id="4" name="3 Elipse"/>
          <p:cNvSpPr/>
          <p:nvPr/>
        </p:nvSpPr>
        <p:spPr>
          <a:xfrm>
            <a:off x="2500298" y="3357562"/>
            <a:ext cx="642942" cy="571504"/>
          </a:xfrm>
          <a:prstGeom prst="ellipse">
            <a:avLst/>
          </a:prstGeom>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path path="circle">
              <a:fillToRect r="100000" b="100000"/>
            </a:path>
            <a:tileRect l="-100000" t="-100000"/>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PE" sz="2400" b="1" dirty="0">
                <a:solidFill>
                  <a:schemeClr val="tx1"/>
                </a:solidFill>
              </a:rPr>
              <a:t>e</a:t>
            </a:r>
            <a:r>
              <a:rPr lang="es-PE" sz="2400" b="1" baseline="30000" dirty="0">
                <a:solidFill>
                  <a:schemeClr val="tx1"/>
                </a:solidFill>
              </a:rPr>
              <a:t>-</a:t>
            </a:r>
          </a:p>
        </p:txBody>
      </p:sp>
      <p:sp>
        <p:nvSpPr>
          <p:cNvPr id="5" name="4 Elipse"/>
          <p:cNvSpPr/>
          <p:nvPr/>
        </p:nvSpPr>
        <p:spPr>
          <a:xfrm>
            <a:off x="2571736" y="3286124"/>
            <a:ext cx="642942" cy="571504"/>
          </a:xfrm>
          <a:prstGeom prst="ellipse">
            <a:avLst/>
          </a:prstGeom>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path path="circle">
              <a:fillToRect r="100000" b="100000"/>
            </a:path>
            <a:tileRect l="-100000" t="-100000"/>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PE" sz="2400" b="1" dirty="0">
                <a:solidFill>
                  <a:schemeClr val="tx1"/>
                </a:solidFill>
              </a:rPr>
              <a:t>e</a:t>
            </a:r>
            <a:r>
              <a:rPr lang="es-PE" sz="2400" b="1" baseline="30000" dirty="0">
                <a:solidFill>
                  <a:schemeClr val="tx1"/>
                </a:solidFill>
              </a:rPr>
              <a:t>-</a:t>
            </a:r>
          </a:p>
        </p:txBody>
      </p:sp>
      <p:sp>
        <p:nvSpPr>
          <p:cNvPr id="6" name="17 CuadroTexto"/>
          <p:cNvSpPr txBox="1">
            <a:spLocks noChangeArrowheads="1"/>
          </p:cNvSpPr>
          <p:nvPr/>
        </p:nvSpPr>
        <p:spPr bwMode="auto">
          <a:xfrm>
            <a:off x="4572000" y="3429000"/>
            <a:ext cx="928688" cy="379413"/>
          </a:xfrm>
          <a:prstGeom prst="rect">
            <a:avLst/>
          </a:prstGeom>
          <a:solidFill>
            <a:schemeClr val="bg1"/>
          </a:solidFill>
          <a:ln w="9525">
            <a:solidFill>
              <a:srgbClr val="FF0000"/>
            </a:solidFill>
            <a:miter lim="800000"/>
            <a:headEnd/>
            <a:tailEnd/>
          </a:ln>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PE" altLang="es-AR" sz="2800" b="1"/>
              <a:t>2 ATP</a:t>
            </a:r>
          </a:p>
        </p:txBody>
      </p:sp>
      <p:sp>
        <p:nvSpPr>
          <p:cNvPr id="7" name="6 Elipse"/>
          <p:cNvSpPr/>
          <p:nvPr/>
        </p:nvSpPr>
        <p:spPr>
          <a:xfrm>
            <a:off x="3857625" y="3500438"/>
            <a:ext cx="642938" cy="571500"/>
          </a:xfrm>
          <a:prstGeom prst="ellipse">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r>
              <a:rPr lang="es-PE" b="1" dirty="0"/>
              <a:t>H</a:t>
            </a:r>
            <a:r>
              <a:rPr lang="es-PE" b="1" baseline="30000" dirty="0"/>
              <a:t>+</a:t>
            </a:r>
          </a:p>
        </p:txBody>
      </p:sp>
      <p:sp>
        <p:nvSpPr>
          <p:cNvPr id="8" name="7 Elipse"/>
          <p:cNvSpPr/>
          <p:nvPr/>
        </p:nvSpPr>
        <p:spPr>
          <a:xfrm>
            <a:off x="3929063" y="3643313"/>
            <a:ext cx="642937" cy="571500"/>
          </a:xfrm>
          <a:prstGeom prst="ellipse">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r>
              <a:rPr lang="es-PE" b="1" dirty="0"/>
              <a:t>H</a:t>
            </a:r>
            <a:r>
              <a:rPr lang="es-PE" b="1" baseline="30000" dirty="0"/>
              <a:t>+</a:t>
            </a:r>
          </a:p>
        </p:txBody>
      </p:sp>
      <p:sp>
        <p:nvSpPr>
          <p:cNvPr id="9" name="8 Elipse"/>
          <p:cNvSpPr/>
          <p:nvPr/>
        </p:nvSpPr>
        <p:spPr>
          <a:xfrm>
            <a:off x="5000625" y="1571625"/>
            <a:ext cx="642938" cy="571500"/>
          </a:xfrm>
          <a:prstGeom prst="ellipse">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r>
              <a:rPr lang="es-PE" b="1" dirty="0"/>
              <a:t>H</a:t>
            </a:r>
            <a:r>
              <a:rPr lang="es-PE" b="1" baseline="30000" dirty="0"/>
              <a:t>+</a:t>
            </a:r>
          </a:p>
        </p:txBody>
      </p:sp>
      <p:sp>
        <p:nvSpPr>
          <p:cNvPr id="10" name="9 Elipse"/>
          <p:cNvSpPr/>
          <p:nvPr/>
        </p:nvSpPr>
        <p:spPr>
          <a:xfrm>
            <a:off x="4786313" y="3429000"/>
            <a:ext cx="642937" cy="571500"/>
          </a:xfrm>
          <a:prstGeom prst="ellipse">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r>
              <a:rPr lang="es-PE" b="1" dirty="0"/>
              <a:t>H</a:t>
            </a:r>
            <a:r>
              <a:rPr lang="es-PE" b="1" baseline="30000" dirty="0"/>
              <a:t>+</a:t>
            </a:r>
          </a:p>
        </p:txBody>
      </p:sp>
      <p:sp>
        <p:nvSpPr>
          <p:cNvPr id="11" name="10 Elipse"/>
          <p:cNvSpPr/>
          <p:nvPr/>
        </p:nvSpPr>
        <p:spPr>
          <a:xfrm>
            <a:off x="4500563" y="1628775"/>
            <a:ext cx="642937" cy="571500"/>
          </a:xfrm>
          <a:prstGeom prst="ellipse">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r>
              <a:rPr lang="es-PE" b="1" dirty="0"/>
              <a:t>H</a:t>
            </a:r>
            <a:r>
              <a:rPr lang="es-PE" b="1" baseline="30000" dirty="0"/>
              <a:t>+</a:t>
            </a:r>
          </a:p>
        </p:txBody>
      </p:sp>
      <p:sp>
        <p:nvSpPr>
          <p:cNvPr id="12" name="11 Elipse"/>
          <p:cNvSpPr/>
          <p:nvPr/>
        </p:nvSpPr>
        <p:spPr>
          <a:xfrm>
            <a:off x="4652963" y="1781175"/>
            <a:ext cx="642937" cy="571500"/>
          </a:xfrm>
          <a:prstGeom prst="ellipse">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r>
              <a:rPr lang="es-PE" b="1" dirty="0"/>
              <a:t>H</a:t>
            </a:r>
            <a:r>
              <a:rPr lang="es-PE" b="1" baseline="30000" dirty="0"/>
              <a:t>+</a:t>
            </a:r>
          </a:p>
        </p:txBody>
      </p:sp>
    </p:spTree>
    <p:extLst>
      <p:ext uri="{BB962C8B-B14F-4D97-AF65-F5344CB8AC3E}">
        <p14:creationId xmlns:p14="http://schemas.microsoft.com/office/powerpoint/2010/main" val="241221752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in)">
                                      <p:cBhvr>
                                        <p:cTn id="7" dur="500"/>
                                        <p:tgtEl>
                                          <p:spTgt spid="3"/>
                                        </p:tgtEl>
                                      </p:cBhvr>
                                    </p:animEffect>
                                  </p:childTnLst>
                                </p:cTn>
                              </p:par>
                            </p:childTnLst>
                          </p:cTn>
                        </p:par>
                        <p:par>
                          <p:cTn id="8" fill="hold" nodeType="afterGroup">
                            <p:stCondLst>
                              <p:cond delay="500"/>
                            </p:stCondLst>
                            <p:childTnLst>
                              <p:par>
                                <p:cTn id="9" presetID="0" presetClass="path" presetSubtype="0" accel="50000" decel="50000" fill="hold" nodeType="afterEffect">
                                  <p:stCondLst>
                                    <p:cond delay="0"/>
                                  </p:stCondLst>
                                  <p:childTnLst>
                                    <p:animMotion origin="layout" path="M -3.88889E-6 -1.11111E-6 C -0.01961 -0.02847 -0.03923 -0.05695 0.00417 -0.06945 C 0.04757 -0.08195 0.22361 -0.08797 0.26042 -0.075 C 0.29723 -0.06204 0.23091 -0.00556 0.225 0.00833 " pathEditMode="relative" ptsTypes="aaaA">
                                      <p:cBhvr>
                                        <p:cTn id="10" dur="2000" fill="hold"/>
                                        <p:tgtEl>
                                          <p:spTgt spid="3"/>
                                        </p:tgtEl>
                                        <p:attrNameLst>
                                          <p:attrName>ppt_x</p:attrName>
                                          <p:attrName>ppt_y</p:attrName>
                                        </p:attrNameLst>
                                      </p:cBhvr>
                                    </p:animMotion>
                                  </p:childTnLst>
                                </p:cTn>
                              </p:par>
                            </p:childTnLst>
                          </p:cTn>
                        </p:par>
                        <p:par>
                          <p:cTn id="11" fill="hold" nodeType="afterGroup">
                            <p:stCondLst>
                              <p:cond delay="2500"/>
                            </p:stCondLst>
                            <p:childTnLst>
                              <p:par>
                                <p:cTn id="12" presetID="1" presetClass="entr" presetSubtype="0" fill="hold" grpId="0" nodeType="afterEffect">
                                  <p:stCondLst>
                                    <p:cond delay="0"/>
                                  </p:stCondLst>
                                  <p:childTnLst>
                                    <p:set>
                                      <p:cBhvr>
                                        <p:cTn id="13" dur="1" fill="hold">
                                          <p:stCondLst>
                                            <p:cond delay="0"/>
                                          </p:stCondLst>
                                        </p:cTn>
                                        <p:tgtEl>
                                          <p:spTgt spid="8"/>
                                        </p:tgtEl>
                                        <p:attrNameLst>
                                          <p:attrName>style.visibility</p:attrName>
                                        </p:attrNameLst>
                                      </p:cBhvr>
                                      <p:to>
                                        <p:strVal val="visible"/>
                                      </p:to>
                                    </p:set>
                                  </p:childTnLst>
                                </p:cTn>
                              </p:par>
                            </p:childTnLst>
                          </p:cTn>
                        </p:par>
                        <p:par>
                          <p:cTn id="14" fill="hold" nodeType="afterGroup">
                            <p:stCondLst>
                              <p:cond delay="2500"/>
                            </p:stCondLst>
                            <p:childTnLst>
                              <p:par>
                                <p:cTn id="15" presetID="64" presetClass="path" presetSubtype="0" accel="50000" decel="50000" fill="hold" grpId="1" nodeType="afterEffect">
                                  <p:stCondLst>
                                    <p:cond delay="0"/>
                                  </p:stCondLst>
                                  <p:childTnLst>
                                    <p:animMotion origin="layout" path="M 0.0158 -0.01945 L 0.00382 -0.35486 " pathEditMode="relative" rAng="0" ptsTypes="AA">
                                      <p:cBhvr>
                                        <p:cTn id="16" dur="2000" fill="hold"/>
                                        <p:tgtEl>
                                          <p:spTgt spid="8"/>
                                        </p:tgtEl>
                                        <p:attrNameLst>
                                          <p:attrName>ppt_x</p:attrName>
                                          <p:attrName>ppt_y</p:attrName>
                                        </p:attrNameLst>
                                      </p:cBhvr>
                                      <p:rCtr x="-608" y="-16782"/>
                                    </p:animMotion>
                                  </p:childTnLst>
                                </p:cTn>
                              </p:par>
                            </p:childTnLst>
                          </p:cTn>
                        </p:par>
                        <p:par>
                          <p:cTn id="17" fill="hold" nodeType="afterGroup">
                            <p:stCondLst>
                              <p:cond delay="4500"/>
                            </p:stCondLst>
                            <p:childTnLst>
                              <p:par>
                                <p:cTn id="18" presetID="4" presetClass="entr" presetSubtype="16" fill="hold" nodeType="after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box(in)">
                                      <p:cBhvr>
                                        <p:cTn id="20" dur="2000"/>
                                        <p:tgtEl>
                                          <p:spTgt spid="4"/>
                                        </p:tgtEl>
                                      </p:cBhvr>
                                    </p:animEffect>
                                  </p:childTnLst>
                                </p:cTn>
                              </p:par>
                            </p:childTnLst>
                          </p:cTn>
                        </p:par>
                        <p:par>
                          <p:cTn id="21" fill="hold" nodeType="afterGroup">
                            <p:stCondLst>
                              <p:cond delay="6500"/>
                            </p:stCondLst>
                            <p:childTnLst>
                              <p:par>
                                <p:cTn id="22" presetID="0" presetClass="path" presetSubtype="0" accel="50000" decel="50000" fill="hold" nodeType="afterEffect">
                                  <p:stCondLst>
                                    <p:cond delay="0"/>
                                  </p:stCondLst>
                                  <p:childTnLst>
                                    <p:animMotion origin="layout" path="M 2.77778E-7 2.22222E-6 C -0.02535 -0.04005 -0.0507 -0.08009 -0.00625 -0.09722 C 0.03819 -0.11435 0.22847 -0.12269 0.26666 -0.10278 C 0.30486 -0.08287 0.23021 0.00139 0.22291 0.02222 " pathEditMode="relative" ptsTypes="aaaA">
                                      <p:cBhvr>
                                        <p:cTn id="23" dur="2000" fill="hold"/>
                                        <p:tgtEl>
                                          <p:spTgt spid="4"/>
                                        </p:tgtEl>
                                        <p:attrNameLst>
                                          <p:attrName>ppt_x</p:attrName>
                                          <p:attrName>ppt_y</p:attrName>
                                        </p:attrNameLst>
                                      </p:cBhvr>
                                    </p:animMotion>
                                  </p:childTnLst>
                                </p:cTn>
                              </p:par>
                              <p:par>
                                <p:cTn id="24" presetID="1" presetClass="entr" presetSubtype="0" fill="hold" grpId="0" nodeType="withEffect">
                                  <p:stCondLst>
                                    <p:cond delay="0"/>
                                  </p:stCondLst>
                                  <p:childTnLst>
                                    <p:set>
                                      <p:cBhvr>
                                        <p:cTn id="25" dur="1" fill="hold">
                                          <p:stCondLst>
                                            <p:cond delay="0"/>
                                          </p:stCondLst>
                                        </p:cTn>
                                        <p:tgtEl>
                                          <p:spTgt spid="10"/>
                                        </p:tgtEl>
                                        <p:attrNameLst>
                                          <p:attrName>style.visibility</p:attrName>
                                        </p:attrNameLst>
                                      </p:cBhvr>
                                      <p:to>
                                        <p:strVal val="visible"/>
                                      </p:to>
                                    </p:set>
                                  </p:childTnLst>
                                </p:cTn>
                              </p:par>
                            </p:childTnLst>
                          </p:cTn>
                        </p:par>
                        <p:par>
                          <p:cTn id="26" fill="hold" nodeType="afterGroup">
                            <p:stCondLst>
                              <p:cond delay="8500"/>
                            </p:stCondLst>
                            <p:childTnLst>
                              <p:par>
                                <p:cTn id="27" presetID="64" presetClass="path" presetSubtype="0" accel="50000" decel="50000" fill="hold" grpId="1" nodeType="afterEffect">
                                  <p:stCondLst>
                                    <p:cond delay="0"/>
                                  </p:stCondLst>
                                  <p:childTnLst>
                                    <p:animMotion origin="layout" path="M -0.01718 -0.02291 L -0.02048 -0.3375 " pathEditMode="relative" rAng="0" ptsTypes="AA">
                                      <p:cBhvr>
                                        <p:cTn id="28" dur="2000" fill="hold"/>
                                        <p:tgtEl>
                                          <p:spTgt spid="10"/>
                                        </p:tgtEl>
                                        <p:attrNameLst>
                                          <p:attrName>ppt_x</p:attrName>
                                          <p:attrName>ppt_y</p:attrName>
                                        </p:attrNameLst>
                                      </p:cBhvr>
                                      <p:rCtr x="-174" y="-15741"/>
                                    </p:animMotion>
                                  </p:childTnLst>
                                </p:cTn>
                              </p:par>
                            </p:childTnLst>
                          </p:cTn>
                        </p:par>
                        <p:par>
                          <p:cTn id="29" fill="hold" nodeType="afterGroup">
                            <p:stCondLst>
                              <p:cond delay="10500"/>
                            </p:stCondLst>
                            <p:childTnLst>
                              <p:par>
                                <p:cTn id="30" presetID="4" presetClass="entr" presetSubtype="16" fill="hold" nodeType="after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box(in)">
                                      <p:cBhvr>
                                        <p:cTn id="32" dur="500"/>
                                        <p:tgtEl>
                                          <p:spTgt spid="5"/>
                                        </p:tgtEl>
                                      </p:cBhvr>
                                    </p:animEffect>
                                  </p:childTnLst>
                                </p:cTn>
                              </p:par>
                            </p:childTnLst>
                          </p:cTn>
                        </p:par>
                        <p:par>
                          <p:cTn id="33" fill="hold" nodeType="afterGroup">
                            <p:stCondLst>
                              <p:cond delay="11000"/>
                            </p:stCondLst>
                            <p:childTnLst>
                              <p:par>
                                <p:cTn id="34" presetID="0" presetClass="path" presetSubtype="0" accel="50000" decel="50000" fill="hold" nodeType="afterEffect">
                                  <p:stCondLst>
                                    <p:cond delay="0"/>
                                  </p:stCondLst>
                                  <p:childTnLst>
                                    <p:animMotion origin="layout" path="M 5.27778E-6 4.44444E-6 C -0.01978 -0.03658 -0.03958 -0.07315 0.00626 -0.08889 C 0.05209 -0.10463 0.23577 -0.11389 0.27501 -0.09445 C 0.31424 -0.075 0.24723 0.00741 0.24167 0.02778 " pathEditMode="relative" ptsTypes="aaaA">
                                      <p:cBhvr>
                                        <p:cTn id="35" dur="2000" fill="hold"/>
                                        <p:tgtEl>
                                          <p:spTgt spid="5"/>
                                        </p:tgtEl>
                                        <p:attrNameLst>
                                          <p:attrName>ppt_x</p:attrName>
                                          <p:attrName>ppt_y</p:attrName>
                                        </p:attrNameLst>
                                      </p:cBhvr>
                                    </p:animMotion>
                                  </p:childTnLst>
                                </p:cTn>
                              </p:par>
                            </p:childTnLst>
                          </p:cTn>
                        </p:par>
                        <p:par>
                          <p:cTn id="36" fill="hold" nodeType="afterGroup">
                            <p:stCondLst>
                              <p:cond delay="13000"/>
                            </p:stCondLst>
                            <p:childTnLst>
                              <p:par>
                                <p:cTn id="37" presetID="1" presetClass="entr" presetSubtype="0" fill="hold" grpId="0" nodeType="afterEffect">
                                  <p:stCondLst>
                                    <p:cond delay="0"/>
                                  </p:stCondLst>
                                  <p:childTnLst>
                                    <p:set>
                                      <p:cBhvr>
                                        <p:cTn id="38" dur="1" fill="hold">
                                          <p:stCondLst>
                                            <p:cond delay="0"/>
                                          </p:stCondLst>
                                        </p:cTn>
                                        <p:tgtEl>
                                          <p:spTgt spid="7"/>
                                        </p:tgtEl>
                                        <p:attrNameLst>
                                          <p:attrName>style.visibility</p:attrName>
                                        </p:attrNameLst>
                                      </p:cBhvr>
                                      <p:to>
                                        <p:strVal val="visible"/>
                                      </p:to>
                                    </p:set>
                                  </p:childTnLst>
                                </p:cTn>
                              </p:par>
                            </p:childTnLst>
                          </p:cTn>
                        </p:par>
                        <p:par>
                          <p:cTn id="39" fill="hold" nodeType="afterGroup">
                            <p:stCondLst>
                              <p:cond delay="13000"/>
                            </p:stCondLst>
                            <p:childTnLst>
                              <p:par>
                                <p:cTn id="40" presetID="64" presetClass="path" presetSubtype="0" accel="50000" decel="50000" fill="hold" grpId="1" nodeType="afterEffect">
                                  <p:stCondLst>
                                    <p:cond delay="0"/>
                                  </p:stCondLst>
                                  <p:childTnLst>
                                    <p:animMotion origin="layout" path="M -4.44444E-6 -3.33333E-6 L -0.00416 -0.325 " pathEditMode="relative" rAng="0" ptsTypes="AA">
                                      <p:cBhvr>
                                        <p:cTn id="41" dur="2000" fill="hold"/>
                                        <p:tgtEl>
                                          <p:spTgt spid="7"/>
                                        </p:tgtEl>
                                        <p:attrNameLst>
                                          <p:attrName>ppt_x</p:attrName>
                                          <p:attrName>ppt_y</p:attrName>
                                        </p:attrNameLst>
                                      </p:cBhvr>
                                      <p:rCtr x="-208" y="-16250"/>
                                    </p:animMotion>
                                  </p:childTnLst>
                                </p:cTn>
                              </p:par>
                              <p:par>
                                <p:cTn id="42" presetID="1" presetClass="entr" presetSubtype="0" fill="hold" grpId="0" nodeType="withEffect">
                                  <p:stCondLst>
                                    <p:cond delay="0"/>
                                  </p:stCondLst>
                                  <p:childTnLst>
                                    <p:set>
                                      <p:cBhvr>
                                        <p:cTn id="43" dur="1" fill="hold">
                                          <p:stCondLst>
                                            <p:cond delay="0"/>
                                          </p:stCondLst>
                                        </p:cTn>
                                        <p:tgtEl>
                                          <p:spTgt spid="11"/>
                                        </p:tgtEl>
                                        <p:attrNameLst>
                                          <p:attrName>style.visibility</p:attrName>
                                        </p:attrNameLst>
                                      </p:cBhvr>
                                      <p:to>
                                        <p:strVal val="visible"/>
                                      </p:to>
                                    </p:set>
                                  </p:childTnLst>
                                </p:cTn>
                              </p:par>
                            </p:childTnLst>
                          </p:cTn>
                        </p:par>
                        <p:par>
                          <p:cTn id="44" fill="hold" nodeType="afterGroup">
                            <p:stCondLst>
                              <p:cond delay="15000"/>
                            </p:stCondLst>
                            <p:childTnLst>
                              <p:par>
                                <p:cTn id="45" presetID="4" presetClass="entr" presetSubtype="16" fill="hold" grpId="1" nodeType="after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box(in)">
                                      <p:cBhvr>
                                        <p:cTn id="47" dur="500"/>
                                        <p:tgtEl>
                                          <p:spTgt spid="11"/>
                                        </p:tgtEl>
                                      </p:cBhvr>
                                    </p:animEffect>
                                  </p:childTnLst>
                                </p:cTn>
                              </p:par>
                            </p:childTnLst>
                          </p:cTn>
                        </p:par>
                        <p:par>
                          <p:cTn id="48" fill="hold" nodeType="afterGroup">
                            <p:stCondLst>
                              <p:cond delay="15500"/>
                            </p:stCondLst>
                            <p:childTnLst>
                              <p:par>
                                <p:cTn id="49" presetID="0" presetClass="path" presetSubtype="0" accel="50000" decel="50000" fill="hold" grpId="2" nodeType="afterEffect">
                                  <p:stCondLst>
                                    <p:cond delay="0"/>
                                  </p:stCondLst>
                                  <p:childTnLst>
                                    <p:animMotion origin="layout" path="M 0 0 C 0.09444 0.00139 0.18889 0.00278 0.225 0.06111 C 0.26111 0.11945 0.25729 0.30139 0.21667 0.35 C 0.17604 0.39861 0.02049 0.35232 -0.01875 0.35278 " pathEditMode="relative" ptsTypes="aaaA">
                                      <p:cBhvr>
                                        <p:cTn id="50" dur="2000" fill="hold"/>
                                        <p:tgtEl>
                                          <p:spTgt spid="11"/>
                                        </p:tgtEl>
                                        <p:attrNameLst>
                                          <p:attrName>ppt_x</p:attrName>
                                          <p:attrName>ppt_y</p:attrName>
                                        </p:attrNameLst>
                                      </p:cBhvr>
                                    </p:animMotion>
                                  </p:childTnLst>
                                </p:cTn>
                              </p:par>
                            </p:childTnLst>
                          </p:cTn>
                        </p:par>
                        <p:par>
                          <p:cTn id="51" fill="hold" nodeType="afterGroup">
                            <p:stCondLst>
                              <p:cond delay="17500"/>
                            </p:stCondLst>
                            <p:childTnLst>
                              <p:par>
                                <p:cTn id="52" presetID="4" presetClass="entr" presetSubtype="16" fill="hold" grpId="0" nodeType="afterEffect">
                                  <p:stCondLst>
                                    <p:cond delay="0"/>
                                  </p:stCondLst>
                                  <p:childTnLst>
                                    <p:set>
                                      <p:cBhvr>
                                        <p:cTn id="53" dur="1" fill="hold">
                                          <p:stCondLst>
                                            <p:cond delay="0"/>
                                          </p:stCondLst>
                                        </p:cTn>
                                        <p:tgtEl>
                                          <p:spTgt spid="12"/>
                                        </p:tgtEl>
                                        <p:attrNameLst>
                                          <p:attrName>style.visibility</p:attrName>
                                        </p:attrNameLst>
                                      </p:cBhvr>
                                      <p:to>
                                        <p:strVal val="visible"/>
                                      </p:to>
                                    </p:set>
                                    <p:animEffect transition="in" filter="box(in)">
                                      <p:cBhvr>
                                        <p:cTn id="54" dur="500"/>
                                        <p:tgtEl>
                                          <p:spTgt spid="12"/>
                                        </p:tgtEl>
                                      </p:cBhvr>
                                    </p:animEffect>
                                  </p:childTnLst>
                                </p:cTn>
                              </p:par>
                            </p:childTnLst>
                          </p:cTn>
                        </p:par>
                      </p:childTnLst>
                    </p:cTn>
                  </p:par>
                  <p:par>
                    <p:cTn id="55" fill="hold" nodeType="clickPar">
                      <p:stCondLst>
                        <p:cond delay="indefinite"/>
                      </p:stCondLst>
                      <p:childTnLst>
                        <p:par>
                          <p:cTn id="56" fill="hold" nodeType="withGroup">
                            <p:stCondLst>
                              <p:cond delay="0"/>
                            </p:stCondLst>
                            <p:childTnLst>
                              <p:par>
                                <p:cTn id="57" presetID="0" presetClass="path" presetSubtype="0" accel="50000" decel="50000" fill="hold" grpId="1" nodeType="clickEffect">
                                  <p:stCondLst>
                                    <p:cond delay="0"/>
                                  </p:stCondLst>
                                  <p:childTnLst>
                                    <p:animMotion origin="layout" path="M 0 0 C 0.06076 0.02778 0.12152 0.05556 0.15625 0.08612 C 0.19097 0.11667 0.20521 0.14121 0.20833 0.18334 C 0.21146 0.22547 0.22118 0.31297 0.175 0.33889 C 0.12882 0.36482 -0.025 0.33658 -0.06875 0.33889 C -0.1125 0.34121 -0.1 0.347 -0.0875 0.35278 " pathEditMode="relative" ptsTypes="aaaaaA">
                                      <p:cBhvr>
                                        <p:cTn id="58" dur="2000" fill="hold"/>
                                        <p:tgtEl>
                                          <p:spTgt spid="12"/>
                                        </p:tgtEl>
                                        <p:attrNameLst>
                                          <p:attrName>ppt_x</p:attrName>
                                          <p:attrName>ppt_y</p:attrName>
                                        </p:attrNameLst>
                                      </p:cBhvr>
                                    </p:animMotion>
                                  </p:childTnLst>
                                </p:cTn>
                              </p:par>
                            </p:childTnLst>
                          </p:cTn>
                        </p:par>
                        <p:par>
                          <p:cTn id="59" fill="hold" nodeType="afterGroup">
                            <p:stCondLst>
                              <p:cond delay="2000"/>
                            </p:stCondLst>
                            <p:childTnLst>
                              <p:par>
                                <p:cTn id="60" presetID="4" presetClass="entr" presetSubtype="16" fill="hold" grpId="0" nodeType="afterEffect">
                                  <p:stCondLst>
                                    <p:cond delay="0"/>
                                  </p:stCondLst>
                                  <p:childTnLst>
                                    <p:set>
                                      <p:cBhvr>
                                        <p:cTn id="61" dur="1" fill="hold">
                                          <p:stCondLst>
                                            <p:cond delay="0"/>
                                          </p:stCondLst>
                                        </p:cTn>
                                        <p:tgtEl>
                                          <p:spTgt spid="9"/>
                                        </p:tgtEl>
                                        <p:attrNameLst>
                                          <p:attrName>style.visibility</p:attrName>
                                        </p:attrNameLst>
                                      </p:cBhvr>
                                      <p:to>
                                        <p:strVal val="visible"/>
                                      </p:to>
                                    </p:set>
                                    <p:animEffect transition="in" filter="box(in)">
                                      <p:cBhvr>
                                        <p:cTn id="62" dur="2000"/>
                                        <p:tgtEl>
                                          <p:spTgt spid="9"/>
                                        </p:tgtEl>
                                      </p:cBhvr>
                                    </p:animEffect>
                                  </p:childTnLst>
                                </p:cTn>
                              </p:par>
                            </p:childTnLst>
                          </p:cTn>
                        </p:par>
                        <p:par>
                          <p:cTn id="63" fill="hold" nodeType="afterGroup">
                            <p:stCondLst>
                              <p:cond delay="4000"/>
                            </p:stCondLst>
                            <p:childTnLst>
                              <p:par>
                                <p:cTn id="64" presetID="0" presetClass="path" presetSubtype="0" accel="50000" decel="50000" fill="hold" grpId="1" nodeType="afterEffect">
                                  <p:stCondLst>
                                    <p:cond delay="0"/>
                                  </p:stCondLst>
                                  <p:childTnLst>
                                    <p:animMotion origin="layout" path="M 0 0 C 0.04636 0.01898 0.09271 0.03796 0.12709 0.06389 C 0.16146 0.08981 0.19896 0.10694 0.20625 0.15555 C 0.21355 0.20417 0.2191 0.3213 0.17084 0.35555 C 0.12257 0.38981 -0.04097 0.36018 -0.08333 0.36111 " pathEditMode="relative" ptsTypes="aaaaA">
                                      <p:cBhvr>
                                        <p:cTn id="65" dur="2000" fill="hold"/>
                                        <p:tgtEl>
                                          <p:spTgt spid="9"/>
                                        </p:tgtEl>
                                        <p:attrNameLst>
                                          <p:attrName>ppt_x</p:attrName>
                                          <p:attrName>ppt_y</p:attrName>
                                        </p:attrNameLst>
                                      </p:cBhvr>
                                    </p:animMotion>
                                  </p:childTnLst>
                                </p:cTn>
                              </p:par>
                            </p:childTnLst>
                          </p:cTn>
                        </p:par>
                      </p:childTnLst>
                    </p:cTn>
                  </p:par>
                  <p:par>
                    <p:cTn id="66" fill="hold" nodeType="clickPar">
                      <p:stCondLst>
                        <p:cond delay="indefinite"/>
                      </p:stCondLst>
                      <p:childTnLst>
                        <p:par>
                          <p:cTn id="67" fill="hold" nodeType="withGroup">
                            <p:stCondLst>
                              <p:cond delay="0"/>
                            </p:stCondLst>
                            <p:childTnLst>
                              <p:par>
                                <p:cTn id="68" presetID="4" presetClass="exit" presetSubtype="16" fill="hold" grpId="2" nodeType="clickEffect">
                                  <p:stCondLst>
                                    <p:cond delay="0"/>
                                  </p:stCondLst>
                                  <p:childTnLst>
                                    <p:animEffect transition="out" filter="box(in)">
                                      <p:cBhvr>
                                        <p:cTn id="69" dur="500"/>
                                        <p:tgtEl>
                                          <p:spTgt spid="9"/>
                                        </p:tgtEl>
                                      </p:cBhvr>
                                    </p:animEffect>
                                    <p:set>
                                      <p:cBhvr>
                                        <p:cTn id="70" dur="1" fill="hold">
                                          <p:stCondLst>
                                            <p:cond delay="499"/>
                                          </p:stCondLst>
                                        </p:cTn>
                                        <p:tgtEl>
                                          <p:spTgt spid="9"/>
                                        </p:tgtEl>
                                        <p:attrNameLst>
                                          <p:attrName>style.visibility</p:attrName>
                                        </p:attrNameLst>
                                      </p:cBhvr>
                                      <p:to>
                                        <p:strVal val="hidden"/>
                                      </p:to>
                                    </p:set>
                                  </p:childTnLst>
                                </p:cTn>
                              </p:par>
                            </p:childTnLst>
                          </p:cTn>
                        </p:par>
                      </p:childTnLst>
                    </p:cTn>
                  </p:par>
                  <p:par>
                    <p:cTn id="71" fill="hold" nodeType="clickPar">
                      <p:stCondLst>
                        <p:cond delay="indefinite"/>
                      </p:stCondLst>
                      <p:childTnLst>
                        <p:par>
                          <p:cTn id="72" fill="hold" nodeType="withGroup">
                            <p:stCondLst>
                              <p:cond delay="0"/>
                            </p:stCondLst>
                            <p:childTnLst>
                              <p:par>
                                <p:cTn id="73" presetID="4" presetClass="exit" presetSubtype="16" fill="hold" grpId="2" nodeType="clickEffect">
                                  <p:stCondLst>
                                    <p:cond delay="0"/>
                                  </p:stCondLst>
                                  <p:childTnLst>
                                    <p:animEffect transition="out" filter="box(in)">
                                      <p:cBhvr>
                                        <p:cTn id="74" dur="500"/>
                                        <p:tgtEl>
                                          <p:spTgt spid="12"/>
                                        </p:tgtEl>
                                      </p:cBhvr>
                                    </p:animEffect>
                                    <p:set>
                                      <p:cBhvr>
                                        <p:cTn id="75" dur="1" fill="hold">
                                          <p:stCondLst>
                                            <p:cond delay="499"/>
                                          </p:stCondLst>
                                        </p:cTn>
                                        <p:tgtEl>
                                          <p:spTgt spid="12"/>
                                        </p:tgtEl>
                                        <p:attrNameLst>
                                          <p:attrName>style.visibility</p:attrName>
                                        </p:attrNameLst>
                                      </p:cBhvr>
                                      <p:to>
                                        <p:strVal val="hidden"/>
                                      </p:to>
                                    </p:set>
                                  </p:childTnLst>
                                </p:cTn>
                              </p:par>
                            </p:childTnLst>
                          </p:cTn>
                        </p:par>
                      </p:childTnLst>
                    </p:cTn>
                  </p:par>
                  <p:par>
                    <p:cTn id="76" fill="hold" nodeType="clickPar">
                      <p:stCondLst>
                        <p:cond delay="indefinite"/>
                      </p:stCondLst>
                      <p:childTnLst>
                        <p:par>
                          <p:cTn id="77" fill="hold" nodeType="withGroup">
                            <p:stCondLst>
                              <p:cond delay="0"/>
                            </p:stCondLst>
                            <p:childTnLst>
                              <p:par>
                                <p:cTn id="78" presetID="4" presetClass="exit" presetSubtype="16" fill="hold" grpId="3" nodeType="clickEffect">
                                  <p:stCondLst>
                                    <p:cond delay="0"/>
                                  </p:stCondLst>
                                  <p:childTnLst>
                                    <p:animEffect transition="out" filter="box(in)">
                                      <p:cBhvr>
                                        <p:cTn id="79" dur="500"/>
                                        <p:tgtEl>
                                          <p:spTgt spid="11"/>
                                        </p:tgtEl>
                                      </p:cBhvr>
                                    </p:animEffect>
                                    <p:set>
                                      <p:cBhvr>
                                        <p:cTn id="80" dur="1" fill="hold">
                                          <p:stCondLst>
                                            <p:cond delay="499"/>
                                          </p:stCondLst>
                                        </p:cTn>
                                        <p:tgtEl>
                                          <p:spTgt spid="11"/>
                                        </p:tgtEl>
                                        <p:attrNameLst>
                                          <p:attrName>style.visibility</p:attrName>
                                        </p:attrNameLst>
                                      </p:cBhvr>
                                      <p:to>
                                        <p:strVal val="hidden"/>
                                      </p:to>
                                    </p:set>
                                  </p:childTnLst>
                                </p:cTn>
                              </p:par>
                            </p:childTnLst>
                          </p:cTn>
                        </p:par>
                        <p:par>
                          <p:cTn id="81" fill="hold" nodeType="afterGroup">
                            <p:stCondLst>
                              <p:cond delay="500"/>
                            </p:stCondLst>
                            <p:childTnLst>
                              <p:par>
                                <p:cTn id="82" presetID="5" presetClass="entr" presetSubtype="10" fill="hold" grpId="0" nodeType="afterEffect">
                                  <p:stCondLst>
                                    <p:cond delay="0"/>
                                  </p:stCondLst>
                                  <p:childTnLst>
                                    <p:set>
                                      <p:cBhvr>
                                        <p:cTn id="83" dur="1" fill="hold">
                                          <p:stCondLst>
                                            <p:cond delay="0"/>
                                          </p:stCondLst>
                                        </p:cTn>
                                        <p:tgtEl>
                                          <p:spTgt spid="6"/>
                                        </p:tgtEl>
                                        <p:attrNameLst>
                                          <p:attrName>style.visibility</p:attrName>
                                        </p:attrNameLst>
                                      </p:cBhvr>
                                      <p:to>
                                        <p:strVal val="visible"/>
                                      </p:to>
                                    </p:set>
                                    <p:animEffect transition="in" filter="checkerboard(across)">
                                      <p:cBhvr>
                                        <p:cTn id="84"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7" grpId="1" animBg="1"/>
      <p:bldP spid="8" grpId="0" animBg="1"/>
      <p:bldP spid="8" grpId="1" animBg="1"/>
      <p:bldP spid="9" grpId="0" animBg="1"/>
      <p:bldP spid="9" grpId="1" animBg="1"/>
      <p:bldP spid="9" grpId="2" animBg="1"/>
      <p:bldP spid="10" grpId="0" animBg="1"/>
      <p:bldP spid="10" grpId="1" animBg="1"/>
      <p:bldP spid="11" grpId="0" animBg="1"/>
      <p:bldP spid="11" grpId="1" animBg="1"/>
      <p:bldP spid="11" grpId="2" animBg="1"/>
      <p:bldP spid="11" grpId="3" animBg="1"/>
      <p:bldP spid="12" grpId="0" animBg="1"/>
      <p:bldP spid="12" grpId="1" animBg="1"/>
      <p:bldP spid="12" grpId="2" animBg="1"/>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ChangeArrowheads="1"/>
          </p:cNvSpPr>
          <p:nvPr/>
        </p:nvSpPr>
        <p:spPr bwMode="auto">
          <a:xfrm>
            <a:off x="457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31747" name="Rectangle 3"/>
          <p:cNvSpPr>
            <a:spLocks noChangeArrowheads="1"/>
          </p:cNvSpPr>
          <p:nvPr/>
        </p:nvSpPr>
        <p:spPr bwMode="auto">
          <a:xfrm>
            <a:off x="3124200" y="6245225"/>
            <a:ext cx="2895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31748" name="Rectangle 4"/>
          <p:cNvSpPr>
            <a:spLocks noGrp="1" noChangeArrowheads="1"/>
          </p:cNvSpPr>
          <p:nvPr>
            <p:ph type="title"/>
          </p:nvPr>
        </p:nvSpPr>
        <p:spPr>
          <a:xfrm>
            <a:off x="468313" y="260350"/>
            <a:ext cx="8226425" cy="1139825"/>
          </a:xfrm>
          <a:solidFill>
            <a:srgbClr val="FFFF00"/>
          </a:solidFill>
          <a:ln w="12700" cap="flat">
            <a:solidFill>
              <a:schemeClr val="tx1"/>
            </a:solidFill>
            <a:miter lim="800000"/>
            <a:headEnd/>
            <a:tailEnd/>
          </a:ln>
        </p:spPr>
        <p:txBody>
          <a:bodyPr lIns="90488" tIns="44450" rIns="90488" bIns="44450"/>
          <a:lstStyle/>
          <a:p>
            <a:pPr eaLnBrk="1" hangingPunct="1"/>
            <a:r>
              <a:rPr lang="es-ES_tradnl" altLang="es-AR" sz="3200" b="1" dirty="0" smtClean="0">
                <a:solidFill>
                  <a:schemeClr val="tx1"/>
                </a:solidFill>
              </a:rPr>
              <a:t>TRANSLOCACIÓN </a:t>
            </a:r>
            <a:r>
              <a:rPr lang="es-ES_tradnl" altLang="es-AR" sz="3200" b="1" dirty="0" smtClean="0">
                <a:solidFill>
                  <a:schemeClr val="tx1"/>
                </a:solidFill>
              </a:rPr>
              <a:t>DE PROTONES Y </a:t>
            </a:r>
            <a:r>
              <a:rPr lang="es-ES_tradnl" altLang="es-AR" sz="3200" b="1" dirty="0" smtClean="0">
                <a:solidFill>
                  <a:schemeClr val="tx1"/>
                </a:solidFill>
              </a:rPr>
              <a:t>SÍNTESIS </a:t>
            </a:r>
            <a:r>
              <a:rPr lang="es-ES_tradnl" altLang="es-AR" sz="3200" b="1" dirty="0" smtClean="0">
                <a:solidFill>
                  <a:schemeClr val="tx1"/>
                </a:solidFill>
              </a:rPr>
              <a:t>DE ATP </a:t>
            </a:r>
          </a:p>
        </p:txBody>
      </p:sp>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63688" y="1484784"/>
            <a:ext cx="5270500" cy="5359400"/>
          </a:xfrm>
          <a:prstGeom prst="rect">
            <a:avLst/>
          </a:prstGeom>
          <a:noFill/>
          <a:extLst>
            <a:ext uri="{909E8E84-426E-40DD-AFC4-6F175D3DCCD1}">
              <a14:hiddenFill xmlns:a14="http://schemas.microsoft.com/office/drawing/2010/main">
                <a:solidFill>
                  <a:srgbClr val="FFFFFF"/>
                </a:solidFill>
              </a14:hiddenFill>
            </a:ext>
          </a:extLst>
        </p:spPr>
      </p:pic>
      <p:sp>
        <p:nvSpPr>
          <p:cNvPr id="2" name="1 CuadroTexto"/>
          <p:cNvSpPr txBox="1"/>
          <p:nvPr/>
        </p:nvSpPr>
        <p:spPr>
          <a:xfrm>
            <a:off x="1524000" y="1484784"/>
            <a:ext cx="2183904" cy="646331"/>
          </a:xfrm>
          <a:prstGeom prst="rect">
            <a:avLst/>
          </a:prstGeom>
          <a:solidFill>
            <a:schemeClr val="bg1"/>
          </a:solidFill>
        </p:spPr>
        <p:txBody>
          <a:bodyPr wrap="square" rtlCol="0">
            <a:spAutoFit/>
          </a:bodyPr>
          <a:lstStyle/>
          <a:p>
            <a:r>
              <a:rPr lang="es-AR" dirty="0" smtClean="0"/>
              <a:t>Espacio </a:t>
            </a:r>
            <a:r>
              <a:rPr lang="es-AR" dirty="0" err="1" smtClean="0"/>
              <a:t>intermembrana</a:t>
            </a:r>
            <a:endParaRPr lang="es-AR" dirty="0"/>
          </a:p>
        </p:txBody>
      </p:sp>
      <p:sp>
        <p:nvSpPr>
          <p:cNvPr id="3" name="2 CuadroTexto"/>
          <p:cNvSpPr txBox="1"/>
          <p:nvPr/>
        </p:nvSpPr>
        <p:spPr>
          <a:xfrm>
            <a:off x="899592" y="2492896"/>
            <a:ext cx="2088232" cy="1200329"/>
          </a:xfrm>
          <a:prstGeom prst="rect">
            <a:avLst/>
          </a:prstGeom>
          <a:solidFill>
            <a:schemeClr val="tx2">
              <a:lumMod val="20000"/>
              <a:lumOff val="80000"/>
            </a:schemeClr>
          </a:solidFill>
          <a:ln>
            <a:solidFill>
              <a:schemeClr val="tx1"/>
            </a:solidFill>
          </a:ln>
        </p:spPr>
        <p:txBody>
          <a:bodyPr wrap="square" rtlCol="0">
            <a:spAutoFit/>
          </a:bodyPr>
          <a:lstStyle/>
          <a:p>
            <a:r>
              <a:rPr lang="es-AR" dirty="0" err="1" smtClean="0"/>
              <a:t>Translocasa</a:t>
            </a:r>
            <a:r>
              <a:rPr lang="es-AR" dirty="0" smtClean="0"/>
              <a:t> de nucleótidos de adenina (</a:t>
            </a:r>
            <a:r>
              <a:rPr lang="es-AR" dirty="0" err="1" smtClean="0"/>
              <a:t>contratransporte</a:t>
            </a:r>
            <a:r>
              <a:rPr lang="es-AR" dirty="0" smtClean="0"/>
              <a:t>)</a:t>
            </a:r>
            <a:endParaRPr lang="es-AR" dirty="0"/>
          </a:p>
        </p:txBody>
      </p:sp>
      <p:sp>
        <p:nvSpPr>
          <p:cNvPr id="4" name="3 CuadroTexto"/>
          <p:cNvSpPr txBox="1"/>
          <p:nvPr/>
        </p:nvSpPr>
        <p:spPr>
          <a:xfrm>
            <a:off x="1524000" y="3861048"/>
            <a:ext cx="1319808" cy="646331"/>
          </a:xfrm>
          <a:prstGeom prst="rect">
            <a:avLst/>
          </a:prstGeom>
          <a:solidFill>
            <a:schemeClr val="tx2">
              <a:lumMod val="20000"/>
              <a:lumOff val="80000"/>
            </a:schemeClr>
          </a:solidFill>
          <a:ln>
            <a:solidFill>
              <a:schemeClr val="tx1"/>
            </a:solidFill>
          </a:ln>
        </p:spPr>
        <p:txBody>
          <a:bodyPr wrap="square" rtlCol="0">
            <a:spAutoFit/>
          </a:bodyPr>
          <a:lstStyle/>
          <a:p>
            <a:r>
              <a:rPr lang="es-AR" dirty="0" smtClean="0"/>
              <a:t>ATP SINTASA</a:t>
            </a:r>
            <a:endParaRPr lang="es-AR" dirty="0"/>
          </a:p>
        </p:txBody>
      </p:sp>
      <p:sp>
        <p:nvSpPr>
          <p:cNvPr id="5" name="4 CuadroTexto"/>
          <p:cNvSpPr txBox="1"/>
          <p:nvPr/>
        </p:nvSpPr>
        <p:spPr>
          <a:xfrm>
            <a:off x="1187624" y="5085184"/>
            <a:ext cx="1800200" cy="923330"/>
          </a:xfrm>
          <a:prstGeom prst="rect">
            <a:avLst/>
          </a:prstGeom>
          <a:solidFill>
            <a:schemeClr val="tx2">
              <a:lumMod val="20000"/>
              <a:lumOff val="80000"/>
            </a:schemeClr>
          </a:solidFill>
          <a:ln>
            <a:solidFill>
              <a:schemeClr val="tx1"/>
            </a:solidFill>
          </a:ln>
        </p:spPr>
        <p:txBody>
          <a:bodyPr wrap="square" rtlCol="0">
            <a:spAutoFit/>
          </a:bodyPr>
          <a:lstStyle/>
          <a:p>
            <a:r>
              <a:rPr lang="es-AR" dirty="0" err="1" smtClean="0"/>
              <a:t>Translocasa</a:t>
            </a:r>
            <a:r>
              <a:rPr lang="es-AR" dirty="0" smtClean="0"/>
              <a:t> fosfato protón (</a:t>
            </a:r>
            <a:r>
              <a:rPr lang="es-AR" dirty="0" err="1" smtClean="0"/>
              <a:t>cotransporte</a:t>
            </a:r>
            <a:r>
              <a:rPr lang="es-AR" dirty="0" smtClean="0"/>
              <a:t>)</a:t>
            </a:r>
            <a:endParaRPr lang="es-AR" dirty="0"/>
          </a:p>
        </p:txBody>
      </p:sp>
    </p:spTree>
    <p:extLst>
      <p:ext uri="{BB962C8B-B14F-4D97-AF65-F5344CB8AC3E}">
        <p14:creationId xmlns:p14="http://schemas.microsoft.com/office/powerpoint/2010/main" val="333230665"/>
      </p:ext>
    </p:extLst>
  </p:cSld>
  <p:clrMapOvr>
    <a:masterClrMapping/>
  </p:clrMapOvr>
  <p:transition spd="slow"/>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solidFill>
            <a:srgbClr val="FFFF00"/>
          </a:solidFill>
          <a:ln>
            <a:solidFill>
              <a:schemeClr val="tx1"/>
            </a:solidFill>
            <a:miter lim="800000"/>
            <a:headEnd/>
            <a:tailEnd/>
          </a:ln>
        </p:spPr>
        <p:txBody>
          <a:bodyPr/>
          <a:lstStyle/>
          <a:p>
            <a:pPr eaLnBrk="1" hangingPunct="1"/>
            <a:r>
              <a:rPr lang="es-ES" altLang="es-AR" sz="3200" b="1" dirty="0" smtClean="0"/>
              <a:t>POSTULADOS DE LA TEORIA QUIMIOSMOTICA</a:t>
            </a:r>
          </a:p>
        </p:txBody>
      </p:sp>
      <p:sp>
        <p:nvSpPr>
          <p:cNvPr id="39939" name="Rectangle 3" descr="10%"/>
          <p:cNvSpPr>
            <a:spLocks noGrp="1" noChangeArrowheads="1"/>
          </p:cNvSpPr>
          <p:nvPr>
            <p:ph idx="1"/>
          </p:nvPr>
        </p:nvSpPr>
        <p:spPr>
          <a:solidFill>
            <a:schemeClr val="accent5">
              <a:lumMod val="20000"/>
              <a:lumOff val="80000"/>
            </a:schemeClr>
          </a:solidFill>
        </p:spPr>
        <p:txBody>
          <a:bodyPr>
            <a:normAutofit lnSpcReduction="10000"/>
          </a:bodyPr>
          <a:lstStyle/>
          <a:p>
            <a:pPr eaLnBrk="1" hangingPunct="1"/>
            <a:r>
              <a:rPr lang="es-ES" altLang="es-AR" dirty="0" smtClean="0"/>
              <a:t>Membrana mitocondrial impermeable a protones</a:t>
            </a:r>
          </a:p>
          <a:p>
            <a:pPr eaLnBrk="1" hangingPunct="1"/>
            <a:r>
              <a:rPr lang="es-ES" altLang="es-AR" dirty="0" smtClean="0"/>
              <a:t>Expulsión de H</a:t>
            </a:r>
            <a:r>
              <a:rPr lang="es-ES" altLang="es-AR" baseline="30000" dirty="0" smtClean="0"/>
              <a:t>+</a:t>
            </a:r>
            <a:r>
              <a:rPr lang="es-ES" altLang="es-AR" dirty="0" smtClean="0"/>
              <a:t> al espacio </a:t>
            </a:r>
            <a:r>
              <a:rPr lang="es-ES" altLang="es-AR" dirty="0" err="1" smtClean="0"/>
              <a:t>intermembrana</a:t>
            </a:r>
            <a:r>
              <a:rPr lang="es-ES" altLang="es-AR" dirty="0" smtClean="0"/>
              <a:t> durante el transporte de electrones </a:t>
            </a:r>
          </a:p>
          <a:p>
            <a:pPr eaLnBrk="1" hangingPunct="1"/>
            <a:r>
              <a:rPr lang="es-ES" altLang="es-AR" dirty="0" smtClean="0"/>
              <a:t>Formación de un gradiente electroquímico (H+ y cargas positivas)</a:t>
            </a:r>
          </a:p>
          <a:p>
            <a:pPr eaLnBrk="1" hangingPunct="1"/>
            <a:endParaRPr lang="es-ES" altLang="es-AR" dirty="0" smtClean="0"/>
          </a:p>
          <a:p>
            <a:pPr eaLnBrk="1" hangingPunct="1"/>
            <a:r>
              <a:rPr lang="es-ES" altLang="es-AR" dirty="0" smtClean="0"/>
              <a:t>El pasaje de los H+ a través de </a:t>
            </a:r>
            <a:r>
              <a:rPr lang="es-ES" altLang="es-AR" dirty="0" err="1" smtClean="0"/>
              <a:t>Fo</a:t>
            </a:r>
            <a:r>
              <a:rPr lang="es-ES" altLang="es-AR" dirty="0" smtClean="0"/>
              <a:t> activan la </a:t>
            </a:r>
            <a:r>
              <a:rPr lang="es-ES" altLang="es-AR" i="1" dirty="0" smtClean="0"/>
              <a:t>ATP </a:t>
            </a:r>
            <a:r>
              <a:rPr lang="es-ES" altLang="es-AR" i="1" dirty="0" err="1" smtClean="0"/>
              <a:t>sintasa</a:t>
            </a:r>
            <a:endParaRPr lang="es-ES" altLang="es-AR" i="1" dirty="0" smtClean="0"/>
          </a:p>
          <a:p>
            <a:pPr eaLnBrk="1" hangingPunct="1"/>
            <a:endParaRPr lang="es-ES" altLang="es-AR" dirty="0" smtClean="0"/>
          </a:p>
          <a:p>
            <a:pPr eaLnBrk="1" hangingPunct="1"/>
            <a:endParaRPr lang="es-ES" altLang="es-AR" dirty="0" smtClean="0"/>
          </a:p>
        </p:txBody>
      </p:sp>
    </p:spTree>
    <p:extLst>
      <p:ext uri="{BB962C8B-B14F-4D97-AF65-F5344CB8AC3E}">
        <p14:creationId xmlns:p14="http://schemas.microsoft.com/office/powerpoint/2010/main" val="902864214"/>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FFFF00"/>
          </a:solidFill>
        </p:spPr>
        <p:txBody>
          <a:bodyPr>
            <a:normAutofit fontScale="90000"/>
          </a:bodyPr>
          <a:lstStyle/>
          <a:p>
            <a:r>
              <a:rPr lang="es-AR" b="1" dirty="0" smtClean="0"/>
              <a:t>Rendimiento de la fosforilación oxidativa</a:t>
            </a:r>
            <a:endParaRPr lang="es-AR" b="1" dirty="0"/>
          </a:p>
        </p:txBody>
      </p:sp>
      <p:sp>
        <p:nvSpPr>
          <p:cNvPr id="3" name="2 Marcador de contenido"/>
          <p:cNvSpPr>
            <a:spLocks noGrp="1"/>
          </p:cNvSpPr>
          <p:nvPr>
            <p:ph idx="1"/>
          </p:nvPr>
        </p:nvSpPr>
        <p:spPr>
          <a:solidFill>
            <a:schemeClr val="accent1">
              <a:lumMod val="20000"/>
              <a:lumOff val="80000"/>
            </a:schemeClr>
          </a:solidFill>
        </p:spPr>
        <p:txBody>
          <a:bodyPr>
            <a:normAutofit lnSpcReduction="10000"/>
          </a:bodyPr>
          <a:lstStyle/>
          <a:p>
            <a:r>
              <a:rPr lang="es-AR" dirty="0" smtClean="0"/>
              <a:t>Cada 3 H</a:t>
            </a:r>
            <a:r>
              <a:rPr lang="es-AR" baseline="30000" dirty="0" smtClean="0"/>
              <a:t>+</a:t>
            </a:r>
            <a:r>
              <a:rPr lang="es-AR" dirty="0" smtClean="0"/>
              <a:t> que se </a:t>
            </a:r>
            <a:r>
              <a:rPr lang="es-AR" dirty="0" err="1" smtClean="0"/>
              <a:t>translocan</a:t>
            </a:r>
            <a:r>
              <a:rPr lang="es-AR" dirty="0" smtClean="0"/>
              <a:t>, la ATP-</a:t>
            </a:r>
            <a:r>
              <a:rPr lang="es-AR" dirty="0" err="1" smtClean="0"/>
              <a:t>sintasa</a:t>
            </a:r>
            <a:r>
              <a:rPr lang="es-AR" dirty="0" smtClean="0"/>
              <a:t> produce una molécula de ATP.</a:t>
            </a:r>
          </a:p>
          <a:p>
            <a:r>
              <a:rPr lang="es-AR" dirty="0" smtClean="0"/>
              <a:t>El transporte de Pi, ADP y ATP requiere de un H</a:t>
            </a:r>
            <a:r>
              <a:rPr lang="es-AR" baseline="30000" dirty="0" smtClean="0"/>
              <a:t>+</a:t>
            </a:r>
            <a:endParaRPr lang="es-AR" baseline="30000" dirty="0" smtClean="0"/>
          </a:p>
          <a:p>
            <a:r>
              <a:rPr lang="es-AR" dirty="0" smtClean="0"/>
              <a:t>Por NADH se bombean 10 H</a:t>
            </a:r>
            <a:r>
              <a:rPr lang="es-AR" baseline="30000" dirty="0" smtClean="0"/>
              <a:t>+</a:t>
            </a:r>
            <a:r>
              <a:rPr lang="es-AR" dirty="0" smtClean="0"/>
              <a:t>: 10/4: 2,5 ATP/NADH.</a:t>
            </a:r>
          </a:p>
          <a:p>
            <a:r>
              <a:rPr lang="es-AR" dirty="0" smtClean="0"/>
              <a:t>Por FADH se bombean 6H</a:t>
            </a:r>
            <a:r>
              <a:rPr lang="es-AR" baseline="30000" dirty="0" smtClean="0"/>
              <a:t>+</a:t>
            </a:r>
            <a:r>
              <a:rPr lang="es-AR" dirty="0" smtClean="0"/>
              <a:t>: 6/4: 1,5 ATP/FADH.</a:t>
            </a:r>
          </a:p>
          <a:p>
            <a:r>
              <a:rPr lang="es-AR" dirty="0" smtClean="0"/>
              <a:t>Para simplificar se utilizan 3 y 2 ATP respectivamente.</a:t>
            </a:r>
          </a:p>
        </p:txBody>
      </p:sp>
    </p:spTree>
    <p:extLst>
      <p:ext uri="{BB962C8B-B14F-4D97-AF65-F5344CB8AC3E}">
        <p14:creationId xmlns:p14="http://schemas.microsoft.com/office/powerpoint/2010/main" val="162874837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AR" dirty="0" smtClean="0"/>
              <a:t>VÍAS METABÓLICAS</a:t>
            </a:r>
            <a:endParaRPr lang="es-AR" dirty="0"/>
          </a:p>
        </p:txBody>
      </p:sp>
      <p:sp>
        <p:nvSpPr>
          <p:cNvPr id="3" name="2 Marcador de contenido"/>
          <p:cNvSpPr>
            <a:spLocks noGrp="1"/>
          </p:cNvSpPr>
          <p:nvPr>
            <p:ph idx="1"/>
          </p:nvPr>
        </p:nvSpPr>
        <p:spPr/>
        <p:txBody>
          <a:bodyPr/>
          <a:lstStyle/>
          <a:p>
            <a:r>
              <a:rPr lang="es-AR" dirty="0" smtClean="0"/>
              <a:t>Existen vías que incluyen puntos de ramificación:</a:t>
            </a:r>
          </a:p>
          <a:p>
            <a:pPr marL="0" indent="0">
              <a:buNone/>
            </a:pPr>
            <a:r>
              <a:rPr lang="es-AR" dirty="0"/>
              <a:t>	</a:t>
            </a:r>
            <a:r>
              <a:rPr lang="es-AR" dirty="0" smtClean="0"/>
              <a:t>			C	D	E</a:t>
            </a:r>
          </a:p>
          <a:p>
            <a:pPr marL="0" indent="0">
              <a:buNone/>
            </a:pPr>
            <a:r>
              <a:rPr lang="es-AR" dirty="0"/>
              <a:t>	</a:t>
            </a:r>
            <a:r>
              <a:rPr lang="es-AR" dirty="0" smtClean="0"/>
              <a:t>	A	B</a:t>
            </a:r>
          </a:p>
          <a:p>
            <a:pPr marL="0" indent="0">
              <a:buNone/>
            </a:pPr>
            <a:r>
              <a:rPr lang="es-AR" dirty="0"/>
              <a:t>	</a:t>
            </a:r>
            <a:r>
              <a:rPr lang="es-AR" dirty="0" smtClean="0"/>
              <a:t>			P	Q	R</a:t>
            </a:r>
          </a:p>
          <a:p>
            <a:pPr marL="0" indent="0">
              <a:buNone/>
            </a:pPr>
            <a:endParaRPr lang="es-AR" sz="2800" dirty="0" smtClean="0"/>
          </a:p>
          <a:p>
            <a:pPr marL="0" indent="0">
              <a:buNone/>
            </a:pPr>
            <a:endParaRPr lang="es-AR" sz="2800" dirty="0"/>
          </a:p>
          <a:p>
            <a:pPr marL="0" indent="0">
              <a:buNone/>
            </a:pPr>
            <a:r>
              <a:rPr lang="es-AR" sz="2800" dirty="0" smtClean="0"/>
              <a:t>B tiene dos </a:t>
            </a:r>
            <a:r>
              <a:rPr lang="es-AR" sz="2800" i="1" dirty="0" smtClean="0"/>
              <a:t>vías alternativas</a:t>
            </a:r>
            <a:r>
              <a:rPr lang="es-AR" dirty="0" smtClean="0"/>
              <a:t>.</a:t>
            </a:r>
            <a:endParaRPr lang="es-AR" dirty="0"/>
          </a:p>
        </p:txBody>
      </p:sp>
      <p:cxnSp>
        <p:nvCxnSpPr>
          <p:cNvPr id="5" name="4 Conector recto de flecha"/>
          <p:cNvCxnSpPr/>
          <p:nvPr/>
        </p:nvCxnSpPr>
        <p:spPr>
          <a:xfrm>
            <a:off x="2699792" y="3645024"/>
            <a:ext cx="432048"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 name="5 Conector recto de flecha"/>
          <p:cNvCxnSpPr/>
          <p:nvPr/>
        </p:nvCxnSpPr>
        <p:spPr>
          <a:xfrm>
            <a:off x="5482600" y="4149080"/>
            <a:ext cx="432048"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 name="6 Conector recto de flecha"/>
          <p:cNvCxnSpPr/>
          <p:nvPr/>
        </p:nvCxnSpPr>
        <p:spPr>
          <a:xfrm>
            <a:off x="4516016" y="4149080"/>
            <a:ext cx="432048"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 name="7 Conector recto de flecha"/>
          <p:cNvCxnSpPr/>
          <p:nvPr/>
        </p:nvCxnSpPr>
        <p:spPr>
          <a:xfrm>
            <a:off x="4572000" y="3068960"/>
            <a:ext cx="432048"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 name="8 Conector recto de flecha"/>
          <p:cNvCxnSpPr/>
          <p:nvPr/>
        </p:nvCxnSpPr>
        <p:spPr>
          <a:xfrm>
            <a:off x="5508104" y="3068960"/>
            <a:ext cx="432048"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 name="9 Conector recto de flecha"/>
          <p:cNvCxnSpPr/>
          <p:nvPr/>
        </p:nvCxnSpPr>
        <p:spPr>
          <a:xfrm flipV="1">
            <a:off x="3563888" y="3092584"/>
            <a:ext cx="576064" cy="40842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11 Conector recto de flecha"/>
          <p:cNvCxnSpPr/>
          <p:nvPr/>
        </p:nvCxnSpPr>
        <p:spPr>
          <a:xfrm>
            <a:off x="3635896" y="3732272"/>
            <a:ext cx="432048" cy="344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5" name="14 CuadroTexto"/>
          <p:cNvSpPr txBox="1"/>
          <p:nvPr/>
        </p:nvSpPr>
        <p:spPr>
          <a:xfrm>
            <a:off x="2699792" y="3347700"/>
            <a:ext cx="432048" cy="369332"/>
          </a:xfrm>
          <a:prstGeom prst="rect">
            <a:avLst/>
          </a:prstGeom>
          <a:noFill/>
        </p:spPr>
        <p:txBody>
          <a:bodyPr wrap="square" rtlCol="0">
            <a:spAutoFit/>
          </a:bodyPr>
          <a:lstStyle/>
          <a:p>
            <a:r>
              <a:rPr lang="es-AR" dirty="0"/>
              <a:t>a</a:t>
            </a:r>
          </a:p>
        </p:txBody>
      </p:sp>
      <p:sp>
        <p:nvSpPr>
          <p:cNvPr id="16" name="15 CuadroTexto"/>
          <p:cNvSpPr txBox="1"/>
          <p:nvPr/>
        </p:nvSpPr>
        <p:spPr>
          <a:xfrm>
            <a:off x="3563888" y="2987660"/>
            <a:ext cx="432048" cy="369332"/>
          </a:xfrm>
          <a:prstGeom prst="rect">
            <a:avLst/>
          </a:prstGeom>
          <a:noFill/>
        </p:spPr>
        <p:txBody>
          <a:bodyPr wrap="square" rtlCol="0">
            <a:spAutoFit/>
          </a:bodyPr>
          <a:lstStyle/>
          <a:p>
            <a:r>
              <a:rPr lang="es-AR" dirty="0" smtClean="0"/>
              <a:t>b</a:t>
            </a:r>
            <a:endParaRPr lang="es-AR" dirty="0"/>
          </a:p>
        </p:txBody>
      </p:sp>
      <p:sp>
        <p:nvSpPr>
          <p:cNvPr id="17" name="16 CuadroTexto"/>
          <p:cNvSpPr txBox="1"/>
          <p:nvPr/>
        </p:nvSpPr>
        <p:spPr>
          <a:xfrm>
            <a:off x="3563888" y="3923764"/>
            <a:ext cx="432048" cy="369332"/>
          </a:xfrm>
          <a:prstGeom prst="rect">
            <a:avLst/>
          </a:prstGeom>
          <a:noFill/>
        </p:spPr>
        <p:txBody>
          <a:bodyPr wrap="square" rtlCol="0">
            <a:spAutoFit/>
          </a:bodyPr>
          <a:lstStyle/>
          <a:p>
            <a:r>
              <a:rPr lang="es-AR" dirty="0" smtClean="0"/>
              <a:t>b´</a:t>
            </a:r>
            <a:endParaRPr lang="es-AR" dirty="0"/>
          </a:p>
        </p:txBody>
      </p:sp>
      <p:sp>
        <p:nvSpPr>
          <p:cNvPr id="18" name="17 CuadroTexto"/>
          <p:cNvSpPr txBox="1"/>
          <p:nvPr/>
        </p:nvSpPr>
        <p:spPr>
          <a:xfrm>
            <a:off x="4484400" y="3779748"/>
            <a:ext cx="432048" cy="369332"/>
          </a:xfrm>
          <a:prstGeom prst="rect">
            <a:avLst/>
          </a:prstGeom>
          <a:noFill/>
        </p:spPr>
        <p:txBody>
          <a:bodyPr wrap="square" rtlCol="0">
            <a:spAutoFit/>
          </a:bodyPr>
          <a:lstStyle/>
          <a:p>
            <a:r>
              <a:rPr lang="es-AR" dirty="0" smtClean="0"/>
              <a:t>p</a:t>
            </a:r>
            <a:endParaRPr lang="es-AR" dirty="0"/>
          </a:p>
        </p:txBody>
      </p:sp>
      <p:sp>
        <p:nvSpPr>
          <p:cNvPr id="19" name="18 CuadroTexto"/>
          <p:cNvSpPr txBox="1"/>
          <p:nvPr/>
        </p:nvSpPr>
        <p:spPr>
          <a:xfrm>
            <a:off x="5482600" y="3851756"/>
            <a:ext cx="432048" cy="369332"/>
          </a:xfrm>
          <a:prstGeom prst="rect">
            <a:avLst/>
          </a:prstGeom>
          <a:noFill/>
        </p:spPr>
        <p:txBody>
          <a:bodyPr wrap="square" rtlCol="0">
            <a:spAutoFit/>
          </a:bodyPr>
          <a:lstStyle/>
          <a:p>
            <a:r>
              <a:rPr lang="es-AR" dirty="0" smtClean="0"/>
              <a:t>q</a:t>
            </a:r>
            <a:endParaRPr lang="es-AR" dirty="0"/>
          </a:p>
        </p:txBody>
      </p:sp>
      <p:sp>
        <p:nvSpPr>
          <p:cNvPr id="20" name="19 CuadroTexto"/>
          <p:cNvSpPr txBox="1"/>
          <p:nvPr/>
        </p:nvSpPr>
        <p:spPr>
          <a:xfrm>
            <a:off x="4572000" y="2627620"/>
            <a:ext cx="432048" cy="369332"/>
          </a:xfrm>
          <a:prstGeom prst="rect">
            <a:avLst/>
          </a:prstGeom>
          <a:noFill/>
        </p:spPr>
        <p:txBody>
          <a:bodyPr wrap="square" rtlCol="0">
            <a:spAutoFit/>
          </a:bodyPr>
          <a:lstStyle/>
          <a:p>
            <a:r>
              <a:rPr lang="es-AR" dirty="0" smtClean="0"/>
              <a:t>c</a:t>
            </a:r>
            <a:endParaRPr lang="es-AR" dirty="0"/>
          </a:p>
        </p:txBody>
      </p:sp>
      <p:sp>
        <p:nvSpPr>
          <p:cNvPr id="21" name="20 CuadroTexto"/>
          <p:cNvSpPr txBox="1"/>
          <p:nvPr/>
        </p:nvSpPr>
        <p:spPr>
          <a:xfrm>
            <a:off x="5473864" y="2627620"/>
            <a:ext cx="432048" cy="369332"/>
          </a:xfrm>
          <a:prstGeom prst="rect">
            <a:avLst/>
          </a:prstGeom>
          <a:noFill/>
        </p:spPr>
        <p:txBody>
          <a:bodyPr wrap="square" rtlCol="0">
            <a:spAutoFit/>
          </a:bodyPr>
          <a:lstStyle/>
          <a:p>
            <a:r>
              <a:rPr lang="es-AR" dirty="0" smtClean="0"/>
              <a:t>d</a:t>
            </a:r>
            <a:endParaRPr lang="es-AR" dirty="0"/>
          </a:p>
        </p:txBody>
      </p:sp>
    </p:spTree>
    <p:extLst>
      <p:ext uri="{BB962C8B-B14F-4D97-AF65-F5344CB8AC3E}">
        <p14:creationId xmlns:p14="http://schemas.microsoft.com/office/powerpoint/2010/main" val="844900541"/>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solidFill>
            <a:srgbClr val="FFFF00"/>
          </a:solidFill>
          <a:ln>
            <a:solidFill>
              <a:schemeClr val="tx1"/>
            </a:solidFill>
            <a:miter lim="800000"/>
            <a:headEnd/>
            <a:tailEnd/>
          </a:ln>
        </p:spPr>
        <p:txBody>
          <a:bodyPr>
            <a:normAutofit/>
          </a:bodyPr>
          <a:lstStyle/>
          <a:p>
            <a:pPr eaLnBrk="1" hangingPunct="1"/>
            <a:r>
              <a:rPr lang="es-ES" altLang="es-AR" sz="3600" b="1" dirty="0" smtClean="0"/>
              <a:t>CONTROL RESPIRATORIO </a:t>
            </a:r>
          </a:p>
        </p:txBody>
      </p:sp>
      <p:sp>
        <p:nvSpPr>
          <p:cNvPr id="3" name="2 Marcador de contenido"/>
          <p:cNvSpPr>
            <a:spLocks noGrp="1"/>
          </p:cNvSpPr>
          <p:nvPr>
            <p:ph idx="1"/>
          </p:nvPr>
        </p:nvSpPr>
        <p:spPr>
          <a:xfrm>
            <a:off x="457200" y="1960240"/>
            <a:ext cx="8229600" cy="4061048"/>
          </a:xfrm>
        </p:spPr>
        <p:txBody>
          <a:bodyPr>
            <a:normAutofit lnSpcReduction="10000"/>
          </a:bodyPr>
          <a:lstStyle/>
          <a:p>
            <a:pPr marL="285750" indent="-285750">
              <a:spcBef>
                <a:spcPts val="0"/>
              </a:spcBef>
              <a:defRPr/>
            </a:pPr>
            <a:r>
              <a:rPr lang="es-MX" b="1" dirty="0" smtClean="0">
                <a:solidFill>
                  <a:prstClr val="black"/>
                </a:solidFill>
                <a:latin typeface="Calibri" panose="020F0502020204030204" pitchFamily="34" charset="0"/>
              </a:rPr>
              <a:t>Las </a:t>
            </a:r>
            <a:r>
              <a:rPr lang="es-MX" b="1" dirty="0">
                <a:solidFill>
                  <a:prstClr val="black"/>
                </a:solidFill>
                <a:latin typeface="Calibri" panose="020F0502020204030204" pitchFamily="34" charset="0"/>
              </a:rPr>
              <a:t>mitocondrias solo pueden oxidar al NADH y al FADH cuando hay una concentración suficiente de ADP  y Pi.</a:t>
            </a:r>
          </a:p>
          <a:p>
            <a:pPr fontAlgn="auto">
              <a:spcBef>
                <a:spcPts val="0"/>
              </a:spcBef>
              <a:spcAft>
                <a:spcPts val="0"/>
              </a:spcAft>
              <a:defRPr/>
            </a:pPr>
            <a:endParaRPr lang="es-MX" b="1" dirty="0">
              <a:solidFill>
                <a:prstClr val="black"/>
              </a:solidFill>
              <a:latin typeface="Calibri" panose="020F0502020204030204" pitchFamily="34" charset="0"/>
            </a:endParaRPr>
          </a:p>
          <a:p>
            <a:pPr marL="285750" indent="-285750">
              <a:spcBef>
                <a:spcPts val="0"/>
              </a:spcBef>
              <a:defRPr/>
            </a:pPr>
            <a:r>
              <a:rPr lang="es-MX" b="1" dirty="0">
                <a:solidFill>
                  <a:prstClr val="black"/>
                </a:solidFill>
                <a:latin typeface="Calibri" panose="020F0502020204030204" pitchFamily="34" charset="0"/>
              </a:rPr>
              <a:t>Cuando todo el ADP se transformó en ATP, disminuye el consumo de </a:t>
            </a:r>
            <a:r>
              <a:rPr lang="es-MX" b="1" dirty="0" smtClean="0">
                <a:solidFill>
                  <a:prstClr val="black"/>
                </a:solidFill>
                <a:latin typeface="Calibri" panose="020F0502020204030204" pitchFamily="34" charset="0"/>
              </a:rPr>
              <a:t>oxígeno.</a:t>
            </a:r>
          </a:p>
          <a:p>
            <a:pPr marL="0" indent="0">
              <a:spcBef>
                <a:spcPts val="0"/>
              </a:spcBef>
              <a:buNone/>
              <a:defRPr/>
            </a:pPr>
            <a:r>
              <a:rPr lang="es-MX" b="1" dirty="0" smtClean="0">
                <a:solidFill>
                  <a:prstClr val="black"/>
                </a:solidFill>
                <a:latin typeface="Calibri" panose="020F0502020204030204" pitchFamily="34" charset="0"/>
              </a:rPr>
              <a:t> </a:t>
            </a:r>
          </a:p>
          <a:p>
            <a:pPr marL="285750" indent="-285750">
              <a:spcBef>
                <a:spcPts val="0"/>
              </a:spcBef>
              <a:defRPr/>
            </a:pPr>
            <a:r>
              <a:rPr lang="es-MX" b="1" dirty="0" smtClean="0">
                <a:solidFill>
                  <a:prstClr val="black"/>
                </a:solidFill>
                <a:latin typeface="Calibri" panose="020F0502020204030204" pitchFamily="34" charset="0"/>
              </a:rPr>
              <a:t>Cuando </a:t>
            </a:r>
            <a:r>
              <a:rPr lang="es-MX" b="1" dirty="0">
                <a:solidFill>
                  <a:prstClr val="black"/>
                </a:solidFill>
                <a:latin typeface="Calibri" panose="020F0502020204030204" pitchFamily="34" charset="0"/>
              </a:rPr>
              <a:t>se suministra </a:t>
            </a:r>
            <a:r>
              <a:rPr lang="es-MX" b="1" dirty="0" smtClean="0">
                <a:solidFill>
                  <a:prstClr val="black"/>
                </a:solidFill>
                <a:latin typeface="Calibri" panose="020F0502020204030204" pitchFamily="34" charset="0"/>
              </a:rPr>
              <a:t>ADP aumenta el consumo de oxígeno.</a:t>
            </a:r>
            <a:endParaRPr lang="es-AR" b="1" dirty="0">
              <a:solidFill>
                <a:prstClr val="black"/>
              </a:solidFill>
              <a:latin typeface="Calibri" panose="020F0502020204030204" pitchFamily="34" charset="0"/>
            </a:endParaRPr>
          </a:p>
          <a:p>
            <a:endParaRPr lang="es-AR" dirty="0">
              <a:latin typeface="Calibri" panose="020F0502020204030204" pitchFamily="34" charset="0"/>
            </a:endParaRPr>
          </a:p>
        </p:txBody>
      </p:sp>
    </p:spTree>
    <p:extLst>
      <p:ext uri="{BB962C8B-B14F-4D97-AF65-F5344CB8AC3E}">
        <p14:creationId xmlns:p14="http://schemas.microsoft.com/office/powerpoint/2010/main" val="1345451819"/>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468313" y="260350"/>
            <a:ext cx="8229600" cy="1143000"/>
          </a:xfrm>
          <a:solidFill>
            <a:srgbClr val="FFFF00"/>
          </a:solidFill>
          <a:ln>
            <a:solidFill>
              <a:schemeClr val="tx1"/>
            </a:solidFill>
            <a:miter lim="800000"/>
            <a:headEnd/>
            <a:tailEnd/>
          </a:ln>
        </p:spPr>
        <p:txBody>
          <a:bodyPr/>
          <a:lstStyle/>
          <a:p>
            <a:pPr eaLnBrk="1" hangingPunct="1"/>
            <a:r>
              <a:rPr lang="es-ES" altLang="es-AR" sz="3200" b="1" smtClean="0"/>
              <a:t>INHIBIDORES</a:t>
            </a:r>
          </a:p>
        </p:txBody>
      </p:sp>
      <p:sp>
        <p:nvSpPr>
          <p:cNvPr id="106499" name="Rectangle 3"/>
          <p:cNvSpPr>
            <a:spLocks noGrp="1" noChangeArrowheads="1"/>
          </p:cNvSpPr>
          <p:nvPr>
            <p:ph idx="1"/>
          </p:nvPr>
        </p:nvSpPr>
        <p:spPr>
          <a:solidFill>
            <a:schemeClr val="accent5">
              <a:lumMod val="20000"/>
              <a:lumOff val="80000"/>
            </a:schemeClr>
          </a:solidFill>
          <a:ln>
            <a:solidFill>
              <a:schemeClr val="tx1"/>
            </a:solidFill>
            <a:miter lim="800000"/>
            <a:headEnd/>
            <a:tailEnd/>
          </a:ln>
        </p:spPr>
        <p:txBody>
          <a:bodyPr>
            <a:normAutofit lnSpcReduction="10000"/>
          </a:bodyPr>
          <a:lstStyle/>
          <a:p>
            <a:pPr eaLnBrk="1" hangingPunct="1">
              <a:lnSpc>
                <a:spcPct val="80000"/>
              </a:lnSpc>
            </a:pPr>
            <a:r>
              <a:rPr lang="es-ES" altLang="es-AR" sz="2800" b="1" dirty="0" smtClean="0">
                <a:solidFill>
                  <a:srgbClr val="0000FF"/>
                </a:solidFill>
              </a:rPr>
              <a:t>Inhibidores del transporte electrónico</a:t>
            </a:r>
          </a:p>
          <a:p>
            <a:pPr eaLnBrk="1" hangingPunct="1">
              <a:lnSpc>
                <a:spcPct val="80000"/>
              </a:lnSpc>
              <a:buFontTx/>
              <a:buNone/>
            </a:pPr>
            <a:r>
              <a:rPr lang="es-ES" altLang="es-AR" sz="2800" dirty="0" smtClean="0"/>
              <a:t>    Inhiben el transporte de e</a:t>
            </a:r>
            <a:r>
              <a:rPr lang="es-ES" altLang="es-AR" sz="2800" baseline="30000" dirty="0" smtClean="0"/>
              <a:t>-</a:t>
            </a:r>
            <a:r>
              <a:rPr lang="es-ES" altLang="es-AR" sz="2800" dirty="0" smtClean="0"/>
              <a:t> y como consecuencia la síntesis de ATP.</a:t>
            </a:r>
          </a:p>
          <a:p>
            <a:pPr eaLnBrk="1" hangingPunct="1">
              <a:lnSpc>
                <a:spcPct val="80000"/>
              </a:lnSpc>
            </a:pPr>
            <a:r>
              <a:rPr lang="es-ES" altLang="es-AR" sz="2800" b="1" dirty="0" smtClean="0">
                <a:solidFill>
                  <a:srgbClr val="0000FF"/>
                </a:solidFill>
              </a:rPr>
              <a:t>Inhibidores de la fosforilación</a:t>
            </a:r>
          </a:p>
          <a:p>
            <a:pPr eaLnBrk="1" hangingPunct="1">
              <a:lnSpc>
                <a:spcPct val="80000"/>
              </a:lnSpc>
              <a:buFontTx/>
              <a:buNone/>
            </a:pPr>
            <a:r>
              <a:rPr lang="es-ES" altLang="es-AR" sz="2800" dirty="0" smtClean="0"/>
              <a:t>    Inhiben la síntesis de ATP , indirectamente el transporte de e</a:t>
            </a:r>
            <a:r>
              <a:rPr lang="es-ES" altLang="es-AR" sz="2800" baseline="30000" dirty="0" smtClean="0"/>
              <a:t>-</a:t>
            </a:r>
            <a:endParaRPr lang="es-ES" altLang="es-AR" sz="2800" dirty="0" smtClean="0"/>
          </a:p>
          <a:p>
            <a:pPr eaLnBrk="1" hangingPunct="1">
              <a:lnSpc>
                <a:spcPct val="80000"/>
              </a:lnSpc>
            </a:pPr>
            <a:r>
              <a:rPr lang="es-ES" altLang="es-AR" sz="2800" b="1" dirty="0" err="1" smtClean="0">
                <a:solidFill>
                  <a:srgbClr val="0000FF"/>
                </a:solidFill>
              </a:rPr>
              <a:t>Desacoplantes</a:t>
            </a:r>
            <a:endParaRPr lang="es-ES" altLang="es-AR" sz="2800" b="1" dirty="0" smtClean="0">
              <a:solidFill>
                <a:srgbClr val="0000FF"/>
              </a:solidFill>
            </a:endParaRPr>
          </a:p>
          <a:p>
            <a:pPr eaLnBrk="1" hangingPunct="1">
              <a:lnSpc>
                <a:spcPct val="80000"/>
              </a:lnSpc>
              <a:buFontTx/>
              <a:buNone/>
            </a:pPr>
            <a:r>
              <a:rPr lang="es-ES" altLang="es-AR" sz="2800" dirty="0" smtClean="0"/>
              <a:t>    Impiden la síntesis de ATP pero no inhiben el transporte de electrones</a:t>
            </a:r>
          </a:p>
          <a:p>
            <a:pPr eaLnBrk="1" hangingPunct="1">
              <a:lnSpc>
                <a:spcPct val="80000"/>
              </a:lnSpc>
            </a:pPr>
            <a:r>
              <a:rPr lang="es-ES" altLang="es-AR" sz="2800" b="1" dirty="0" smtClean="0">
                <a:solidFill>
                  <a:srgbClr val="0000FF"/>
                </a:solidFill>
              </a:rPr>
              <a:t>Inhibidores de la </a:t>
            </a:r>
            <a:r>
              <a:rPr lang="es-ES" altLang="es-AR" sz="2800" b="1" dirty="0" err="1" smtClean="0">
                <a:solidFill>
                  <a:srgbClr val="0000FF"/>
                </a:solidFill>
              </a:rPr>
              <a:t>translocasa</a:t>
            </a:r>
            <a:endParaRPr lang="es-ES" altLang="es-AR" sz="2800" b="1" dirty="0" smtClean="0">
              <a:solidFill>
                <a:srgbClr val="0000FF"/>
              </a:solidFill>
            </a:endParaRPr>
          </a:p>
          <a:p>
            <a:pPr eaLnBrk="1" hangingPunct="1">
              <a:lnSpc>
                <a:spcPct val="80000"/>
              </a:lnSpc>
              <a:buFontTx/>
              <a:buNone/>
            </a:pPr>
            <a:r>
              <a:rPr lang="es-ES" altLang="es-AR" sz="2800" dirty="0" smtClean="0"/>
              <a:t>    Inhiben la entrada de ADP y la salida de ATP desde la mitocondria</a:t>
            </a:r>
          </a:p>
        </p:txBody>
      </p:sp>
    </p:spTree>
    <p:extLst>
      <p:ext uri="{BB962C8B-B14F-4D97-AF65-F5344CB8AC3E}">
        <p14:creationId xmlns:p14="http://schemas.microsoft.com/office/powerpoint/2010/main" val="42994518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06499">
                                            <p:bg/>
                                          </p:spTgt>
                                        </p:tgtEl>
                                        <p:attrNameLst>
                                          <p:attrName>style.visibility</p:attrName>
                                        </p:attrNameLst>
                                      </p:cBhvr>
                                      <p:to>
                                        <p:strVal val="visible"/>
                                      </p:to>
                                    </p:set>
                                    <p:animEffect transition="in" filter="box(in)">
                                      <p:cBhvr>
                                        <p:cTn id="7" dur="500"/>
                                        <p:tgtEl>
                                          <p:spTgt spid="106499">
                                            <p:bg/>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06499">
                                            <p:txEl>
                                              <p:pRg st="0" end="0"/>
                                            </p:txEl>
                                          </p:spTgt>
                                        </p:tgtEl>
                                        <p:attrNameLst>
                                          <p:attrName>style.visibility</p:attrName>
                                        </p:attrNameLst>
                                      </p:cBhvr>
                                      <p:to>
                                        <p:strVal val="visible"/>
                                      </p:to>
                                    </p:set>
                                    <p:animEffect transition="in" filter="box(in)">
                                      <p:cBhvr>
                                        <p:cTn id="12" dur="500"/>
                                        <p:tgtEl>
                                          <p:spTgt spid="106499">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106499">
                                            <p:txEl>
                                              <p:pRg st="1" end="1"/>
                                            </p:txEl>
                                          </p:spTgt>
                                        </p:tgtEl>
                                        <p:attrNameLst>
                                          <p:attrName>style.visibility</p:attrName>
                                        </p:attrNameLst>
                                      </p:cBhvr>
                                      <p:to>
                                        <p:strVal val="visible"/>
                                      </p:to>
                                    </p:set>
                                    <p:animEffect transition="in" filter="box(in)">
                                      <p:cBhvr>
                                        <p:cTn id="17" dur="500"/>
                                        <p:tgtEl>
                                          <p:spTgt spid="106499">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106499">
                                            <p:txEl>
                                              <p:pRg st="2" end="2"/>
                                            </p:txEl>
                                          </p:spTgt>
                                        </p:tgtEl>
                                        <p:attrNameLst>
                                          <p:attrName>style.visibility</p:attrName>
                                        </p:attrNameLst>
                                      </p:cBhvr>
                                      <p:to>
                                        <p:strVal val="visible"/>
                                      </p:to>
                                    </p:set>
                                    <p:animEffect transition="in" filter="box(in)">
                                      <p:cBhvr>
                                        <p:cTn id="22" dur="500"/>
                                        <p:tgtEl>
                                          <p:spTgt spid="106499">
                                            <p:txEl>
                                              <p:pRg st="2" end="2"/>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106499">
                                            <p:txEl>
                                              <p:pRg st="3" end="3"/>
                                            </p:txEl>
                                          </p:spTgt>
                                        </p:tgtEl>
                                        <p:attrNameLst>
                                          <p:attrName>style.visibility</p:attrName>
                                        </p:attrNameLst>
                                      </p:cBhvr>
                                      <p:to>
                                        <p:strVal val="visible"/>
                                      </p:to>
                                    </p:set>
                                    <p:animEffect transition="in" filter="box(in)">
                                      <p:cBhvr>
                                        <p:cTn id="27" dur="500"/>
                                        <p:tgtEl>
                                          <p:spTgt spid="106499">
                                            <p:txEl>
                                              <p:pRg st="3" end="3"/>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106499">
                                            <p:txEl>
                                              <p:pRg st="4" end="4"/>
                                            </p:txEl>
                                          </p:spTgt>
                                        </p:tgtEl>
                                        <p:attrNameLst>
                                          <p:attrName>style.visibility</p:attrName>
                                        </p:attrNameLst>
                                      </p:cBhvr>
                                      <p:to>
                                        <p:strVal val="visible"/>
                                      </p:to>
                                    </p:set>
                                    <p:animEffect transition="in" filter="box(in)">
                                      <p:cBhvr>
                                        <p:cTn id="32" dur="500"/>
                                        <p:tgtEl>
                                          <p:spTgt spid="106499">
                                            <p:txEl>
                                              <p:pRg st="4" end="4"/>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4" presetClass="entr" presetSubtype="16" fill="hold" grpId="0" nodeType="clickEffect">
                                  <p:stCondLst>
                                    <p:cond delay="0"/>
                                  </p:stCondLst>
                                  <p:childTnLst>
                                    <p:set>
                                      <p:cBhvr>
                                        <p:cTn id="36" dur="1" fill="hold">
                                          <p:stCondLst>
                                            <p:cond delay="0"/>
                                          </p:stCondLst>
                                        </p:cTn>
                                        <p:tgtEl>
                                          <p:spTgt spid="106499">
                                            <p:txEl>
                                              <p:pRg st="5" end="5"/>
                                            </p:txEl>
                                          </p:spTgt>
                                        </p:tgtEl>
                                        <p:attrNameLst>
                                          <p:attrName>style.visibility</p:attrName>
                                        </p:attrNameLst>
                                      </p:cBhvr>
                                      <p:to>
                                        <p:strVal val="visible"/>
                                      </p:to>
                                    </p:set>
                                    <p:animEffect transition="in" filter="box(in)">
                                      <p:cBhvr>
                                        <p:cTn id="37" dur="500"/>
                                        <p:tgtEl>
                                          <p:spTgt spid="106499">
                                            <p:txEl>
                                              <p:pRg st="5" end="5"/>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4" presetClass="entr" presetSubtype="16" fill="hold" grpId="0" nodeType="clickEffect">
                                  <p:stCondLst>
                                    <p:cond delay="0"/>
                                  </p:stCondLst>
                                  <p:childTnLst>
                                    <p:set>
                                      <p:cBhvr>
                                        <p:cTn id="41" dur="1" fill="hold">
                                          <p:stCondLst>
                                            <p:cond delay="0"/>
                                          </p:stCondLst>
                                        </p:cTn>
                                        <p:tgtEl>
                                          <p:spTgt spid="106499">
                                            <p:txEl>
                                              <p:pRg st="6" end="6"/>
                                            </p:txEl>
                                          </p:spTgt>
                                        </p:tgtEl>
                                        <p:attrNameLst>
                                          <p:attrName>style.visibility</p:attrName>
                                        </p:attrNameLst>
                                      </p:cBhvr>
                                      <p:to>
                                        <p:strVal val="visible"/>
                                      </p:to>
                                    </p:set>
                                    <p:animEffect transition="in" filter="box(in)">
                                      <p:cBhvr>
                                        <p:cTn id="42" dur="500"/>
                                        <p:tgtEl>
                                          <p:spTgt spid="106499">
                                            <p:txEl>
                                              <p:pRg st="6" end="6"/>
                                            </p:txEl>
                                          </p:spTgt>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4" presetClass="entr" presetSubtype="16" fill="hold" grpId="0" nodeType="clickEffect">
                                  <p:stCondLst>
                                    <p:cond delay="0"/>
                                  </p:stCondLst>
                                  <p:childTnLst>
                                    <p:set>
                                      <p:cBhvr>
                                        <p:cTn id="46" dur="1" fill="hold">
                                          <p:stCondLst>
                                            <p:cond delay="0"/>
                                          </p:stCondLst>
                                        </p:cTn>
                                        <p:tgtEl>
                                          <p:spTgt spid="106499">
                                            <p:txEl>
                                              <p:pRg st="7" end="7"/>
                                            </p:txEl>
                                          </p:spTgt>
                                        </p:tgtEl>
                                        <p:attrNameLst>
                                          <p:attrName>style.visibility</p:attrName>
                                        </p:attrNameLst>
                                      </p:cBhvr>
                                      <p:to>
                                        <p:strVal val="visible"/>
                                      </p:to>
                                    </p:set>
                                    <p:animEffect transition="in" filter="box(in)">
                                      <p:cBhvr>
                                        <p:cTn id="47" dur="500"/>
                                        <p:tgtEl>
                                          <p:spTgt spid="106499">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6499" grpId="0" build="p" animBg="1"/>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AR" dirty="0"/>
          </a:p>
        </p:txBody>
      </p:sp>
      <p:pic>
        <p:nvPicPr>
          <p:cNvPr id="8194" name="Picture 2"/>
          <p:cNvPicPr>
            <a:picLocks noChangeAspect="1" noChangeArrowheads="1"/>
          </p:cNvPicPr>
          <p:nvPr/>
        </p:nvPicPr>
        <p:blipFill>
          <a:blip r:embed="rId2">
            <a:lum bright="-20000" contrast="40000"/>
            <a:extLst>
              <a:ext uri="{28A0092B-C50C-407E-A947-70E740481C1C}">
                <a14:useLocalDpi xmlns:a14="http://schemas.microsoft.com/office/drawing/2010/main" val="0"/>
              </a:ext>
            </a:extLst>
          </a:blip>
          <a:srcRect/>
          <a:stretch>
            <a:fillRect/>
          </a:stretch>
        </p:blipFill>
        <p:spPr bwMode="auto">
          <a:xfrm>
            <a:off x="467544" y="2492896"/>
            <a:ext cx="7992888" cy="23073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7"/>
          <p:cNvSpPr txBox="1">
            <a:spLocks noChangeArrowheads="1"/>
          </p:cNvSpPr>
          <p:nvPr/>
        </p:nvSpPr>
        <p:spPr>
          <a:xfrm>
            <a:off x="467544" y="692696"/>
            <a:ext cx="8229600" cy="1143000"/>
          </a:xfrm>
          <a:prstGeom prst="rect">
            <a:avLst/>
          </a:prstGeom>
          <a:solidFill>
            <a:srgbClr val="FFFF00"/>
          </a:solidFill>
          <a:ln>
            <a:solidFill>
              <a:schemeClr val="tx1"/>
            </a:solidFill>
            <a:miter lim="800000"/>
            <a:headEnd/>
            <a:tailEnd/>
          </a:ln>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AR" sz="3600" b="1" dirty="0"/>
              <a:t>Sitios de bloqueo por inhibidores</a:t>
            </a:r>
            <a:endParaRPr lang="es-ES" altLang="es-AR" sz="3600" b="1" dirty="0" smtClean="0"/>
          </a:p>
        </p:txBody>
      </p:sp>
      <p:sp>
        <p:nvSpPr>
          <p:cNvPr id="3" name="2 CuadroTexto"/>
          <p:cNvSpPr txBox="1"/>
          <p:nvPr/>
        </p:nvSpPr>
        <p:spPr>
          <a:xfrm>
            <a:off x="467544" y="5157192"/>
            <a:ext cx="7992888" cy="1631216"/>
          </a:xfrm>
          <a:prstGeom prst="rect">
            <a:avLst/>
          </a:prstGeom>
          <a:noFill/>
        </p:spPr>
        <p:txBody>
          <a:bodyPr wrap="square" rtlCol="0">
            <a:spAutoFit/>
          </a:bodyPr>
          <a:lstStyle/>
          <a:p>
            <a:pPr marL="342900" indent="-342900">
              <a:buFont typeface="Arial" panose="020B0604020202020204" pitchFamily="34" charset="0"/>
              <a:buChar char="•"/>
            </a:pPr>
            <a:r>
              <a:rPr lang="es-AR" sz="2000" b="1" dirty="0" smtClean="0"/>
              <a:t>Los componentes  anteriores al sitio de bloqueo permanecen reducidos y los posteriores  oxidados.</a:t>
            </a:r>
          </a:p>
          <a:p>
            <a:pPr marL="342900" indent="-342900">
              <a:buFont typeface="Arial" panose="020B0604020202020204" pitchFamily="34" charset="0"/>
              <a:buChar char="•"/>
            </a:pPr>
            <a:r>
              <a:rPr lang="es-AR" sz="2000" b="1" dirty="0" smtClean="0"/>
              <a:t>No hay transporte electrónico, por lo que no hay bombeo de protones hacia el espacio </a:t>
            </a:r>
            <a:r>
              <a:rPr lang="es-AR" sz="2000" b="1" dirty="0" err="1" smtClean="0"/>
              <a:t>intermembrana</a:t>
            </a:r>
            <a:r>
              <a:rPr lang="es-AR" sz="2000" b="1" dirty="0" smtClean="0"/>
              <a:t>, no se forma el gradiente electroquímico y no hay síntesis de ATP.</a:t>
            </a:r>
            <a:endParaRPr lang="es-AR" sz="2000" b="1" dirty="0"/>
          </a:p>
        </p:txBody>
      </p:sp>
    </p:spTree>
    <p:extLst>
      <p:ext uri="{BB962C8B-B14F-4D97-AF65-F5344CB8AC3E}">
        <p14:creationId xmlns:p14="http://schemas.microsoft.com/office/powerpoint/2010/main" val="3290628123"/>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solidFill>
            <a:srgbClr val="FFFF00"/>
          </a:solidFill>
          <a:ln>
            <a:solidFill>
              <a:schemeClr val="accent2"/>
            </a:solidFill>
            <a:miter lim="800000"/>
            <a:headEnd/>
            <a:tailEnd/>
          </a:ln>
        </p:spPr>
        <p:txBody>
          <a:bodyPr/>
          <a:lstStyle/>
          <a:p>
            <a:pPr eaLnBrk="1" hangingPunct="1"/>
            <a:r>
              <a:rPr lang="es-ES" altLang="es-AR" sz="3200" b="1" smtClean="0"/>
              <a:t>INHIBIDORES DE LA FOSFORILACIÓN</a:t>
            </a:r>
          </a:p>
        </p:txBody>
      </p:sp>
      <p:sp>
        <p:nvSpPr>
          <p:cNvPr id="35843" name="Rectangle 3" descr="10%"/>
          <p:cNvSpPr>
            <a:spLocks noGrp="1" noChangeArrowheads="1"/>
          </p:cNvSpPr>
          <p:nvPr>
            <p:ph idx="1"/>
          </p:nvPr>
        </p:nvSpPr>
        <p:spPr>
          <a:xfrm>
            <a:off x="468313" y="1557338"/>
            <a:ext cx="8229600" cy="4525962"/>
          </a:xfrm>
          <a:pattFill prst="pct10">
            <a:fgClr>
              <a:srgbClr val="FFFF00"/>
            </a:fgClr>
            <a:bgClr>
              <a:schemeClr val="bg1"/>
            </a:bgClr>
          </a:pattFill>
        </p:spPr>
        <p:txBody>
          <a:bodyPr/>
          <a:lstStyle/>
          <a:p>
            <a:pPr eaLnBrk="1" hangingPunct="1"/>
            <a:r>
              <a:rPr lang="es-ES" altLang="es-AR" b="1" smtClean="0">
                <a:solidFill>
                  <a:srgbClr val="0000FF"/>
                </a:solidFill>
              </a:rPr>
              <a:t>Oligomicina</a:t>
            </a:r>
            <a:r>
              <a:rPr lang="es-ES" altLang="es-AR" smtClean="0"/>
              <a:t>: Bloquea el flujo de protones a través de Fo.</a:t>
            </a:r>
          </a:p>
          <a:p>
            <a:pPr eaLnBrk="1" hangingPunct="1"/>
            <a:endParaRPr lang="es-ES" altLang="es-AR" smtClean="0"/>
          </a:p>
          <a:p>
            <a:pPr eaLnBrk="1" hangingPunct="1"/>
            <a:r>
              <a:rPr lang="es-ES" altLang="es-AR" smtClean="0"/>
              <a:t>Se inhibe la síntesis de ATP</a:t>
            </a:r>
          </a:p>
          <a:p>
            <a:pPr eaLnBrk="1" hangingPunct="1"/>
            <a:endParaRPr lang="es-ES" altLang="es-AR" smtClean="0"/>
          </a:p>
          <a:p>
            <a:pPr eaLnBrk="1" hangingPunct="1"/>
            <a:r>
              <a:rPr lang="es-ES" altLang="es-AR" smtClean="0"/>
              <a:t>Se acumulan protones y se produce una fuerza inversa deteniéndose el transporte de electrones. </a:t>
            </a:r>
          </a:p>
        </p:txBody>
      </p:sp>
    </p:spTree>
    <p:extLst>
      <p:ext uri="{BB962C8B-B14F-4D97-AF65-F5344CB8AC3E}">
        <p14:creationId xmlns:p14="http://schemas.microsoft.com/office/powerpoint/2010/main" val="2732729500"/>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11"/>
          <p:cNvGrpSpPr>
            <a:grpSpLocks/>
          </p:cNvGrpSpPr>
          <p:nvPr/>
        </p:nvGrpSpPr>
        <p:grpSpPr bwMode="auto">
          <a:xfrm>
            <a:off x="611560" y="1628775"/>
            <a:ext cx="7777163" cy="4746625"/>
            <a:chOff x="612" y="1026"/>
            <a:chExt cx="4899" cy="2990"/>
          </a:xfrm>
        </p:grpSpPr>
        <p:pic>
          <p:nvPicPr>
            <p:cNvPr id="5" name="Picture 6" descr="fi15p15"/>
            <p:cNvPicPr>
              <a:picLocks noChangeAspect="1" noChangeArrowheads="1"/>
            </p:cNvPicPr>
            <p:nvPr/>
          </p:nvPicPr>
          <p:blipFill>
            <a:blip r:embed="rId2">
              <a:lum bright="-30000" contrast="66000"/>
              <a:extLst>
                <a:ext uri="{28A0092B-C50C-407E-A947-70E740481C1C}">
                  <a14:useLocalDpi xmlns:a14="http://schemas.microsoft.com/office/drawing/2010/main" val="0"/>
                </a:ext>
              </a:extLst>
            </a:blip>
            <a:srcRect/>
            <a:stretch>
              <a:fillRect/>
            </a:stretch>
          </p:blipFill>
          <p:spPr bwMode="auto">
            <a:xfrm>
              <a:off x="612" y="1117"/>
              <a:ext cx="4717" cy="28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Box 9"/>
            <p:cNvSpPr txBox="1">
              <a:spLocks noChangeArrowheads="1"/>
            </p:cNvSpPr>
            <p:nvPr/>
          </p:nvSpPr>
          <p:spPr bwMode="auto">
            <a:xfrm>
              <a:off x="1519" y="3339"/>
              <a:ext cx="1225" cy="23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algn="ctr" eaLnBrk="1" hangingPunct="1">
                <a:spcBef>
                  <a:spcPct val="50000"/>
                </a:spcBef>
              </a:pPr>
              <a:r>
                <a:rPr lang="es-ES" altLang="es-AR" b="1">
                  <a:solidFill>
                    <a:prstClr val="black"/>
                  </a:solidFill>
                </a:rPr>
                <a:t>MATRIZ</a:t>
              </a:r>
            </a:p>
          </p:txBody>
        </p:sp>
        <p:sp>
          <p:nvSpPr>
            <p:cNvPr id="7" name="Text Box 10"/>
            <p:cNvSpPr txBox="1">
              <a:spLocks noChangeArrowheads="1"/>
            </p:cNvSpPr>
            <p:nvPr/>
          </p:nvSpPr>
          <p:spPr bwMode="auto">
            <a:xfrm>
              <a:off x="3742" y="1026"/>
              <a:ext cx="1769" cy="40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algn="ctr" eaLnBrk="1" hangingPunct="1">
                <a:spcBef>
                  <a:spcPct val="50000"/>
                </a:spcBef>
              </a:pPr>
              <a:r>
                <a:rPr lang="es-ES" altLang="es-AR" b="1">
                  <a:solidFill>
                    <a:srgbClr val="0000FF"/>
                  </a:solidFill>
                </a:rPr>
                <a:t>ESPACIO INTERMEMBRANA</a:t>
              </a:r>
            </a:p>
          </p:txBody>
        </p:sp>
      </p:grpSp>
      <p:sp>
        <p:nvSpPr>
          <p:cNvPr id="8" name="7 Elipse"/>
          <p:cNvSpPr/>
          <p:nvPr/>
        </p:nvSpPr>
        <p:spPr>
          <a:xfrm>
            <a:off x="971600" y="4074319"/>
            <a:ext cx="642942" cy="571504"/>
          </a:xfrm>
          <a:prstGeom prst="ellipse">
            <a:avLst/>
          </a:prstGeom>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path path="circle">
              <a:fillToRect r="100000" b="100000"/>
            </a:path>
            <a:tileRect l="-100000" t="-100000"/>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PE" sz="2400" b="1" dirty="0">
                <a:solidFill>
                  <a:prstClr val="black"/>
                </a:solidFill>
              </a:rPr>
              <a:t>e</a:t>
            </a:r>
            <a:r>
              <a:rPr lang="es-PE" sz="2400" b="1" baseline="30000" dirty="0">
                <a:solidFill>
                  <a:prstClr val="black"/>
                </a:solidFill>
              </a:rPr>
              <a:t>-</a:t>
            </a:r>
          </a:p>
        </p:txBody>
      </p:sp>
      <p:sp>
        <p:nvSpPr>
          <p:cNvPr id="9" name="8 CuadroTexto"/>
          <p:cNvSpPr txBox="1"/>
          <p:nvPr/>
        </p:nvSpPr>
        <p:spPr>
          <a:xfrm>
            <a:off x="1331640" y="5484019"/>
            <a:ext cx="614286" cy="369332"/>
          </a:xfrm>
          <a:prstGeom prst="rect">
            <a:avLst/>
          </a:prstGeom>
          <a:solidFill>
            <a:srgbClr val="FFFF00"/>
          </a:solidFill>
        </p:spPr>
        <p:txBody>
          <a:bodyPr wrap="square" rtlCol="0">
            <a:spAutoFit/>
          </a:bodyPr>
          <a:lstStyle/>
          <a:p>
            <a:r>
              <a:rPr lang="es-AR" dirty="0" smtClean="0"/>
              <a:t>H+</a:t>
            </a:r>
            <a:endParaRPr lang="es-AR" dirty="0"/>
          </a:p>
        </p:txBody>
      </p:sp>
      <p:sp>
        <p:nvSpPr>
          <p:cNvPr id="14" name="13 CuadroTexto"/>
          <p:cNvSpPr txBox="1"/>
          <p:nvPr/>
        </p:nvSpPr>
        <p:spPr>
          <a:xfrm>
            <a:off x="3738274" y="4911420"/>
            <a:ext cx="614286" cy="369332"/>
          </a:xfrm>
          <a:prstGeom prst="rect">
            <a:avLst/>
          </a:prstGeom>
          <a:solidFill>
            <a:srgbClr val="FFFF00"/>
          </a:solidFill>
        </p:spPr>
        <p:txBody>
          <a:bodyPr wrap="square" rtlCol="0">
            <a:spAutoFit/>
          </a:bodyPr>
          <a:lstStyle/>
          <a:p>
            <a:r>
              <a:rPr lang="es-AR" dirty="0" smtClean="0"/>
              <a:t>H+</a:t>
            </a:r>
            <a:endParaRPr lang="es-AR" dirty="0"/>
          </a:p>
        </p:txBody>
      </p:sp>
      <p:sp>
        <p:nvSpPr>
          <p:cNvPr id="15" name="14 CuadroTexto"/>
          <p:cNvSpPr txBox="1"/>
          <p:nvPr/>
        </p:nvSpPr>
        <p:spPr>
          <a:xfrm>
            <a:off x="5076056" y="4645823"/>
            <a:ext cx="614286" cy="369332"/>
          </a:xfrm>
          <a:prstGeom prst="rect">
            <a:avLst/>
          </a:prstGeom>
          <a:solidFill>
            <a:srgbClr val="FFFF00"/>
          </a:solidFill>
        </p:spPr>
        <p:txBody>
          <a:bodyPr wrap="square" rtlCol="0">
            <a:spAutoFit/>
          </a:bodyPr>
          <a:lstStyle/>
          <a:p>
            <a:r>
              <a:rPr lang="es-AR" dirty="0" smtClean="0"/>
              <a:t>H+</a:t>
            </a:r>
            <a:endParaRPr lang="es-AR" dirty="0"/>
          </a:p>
        </p:txBody>
      </p:sp>
      <p:sp>
        <p:nvSpPr>
          <p:cNvPr id="19" name="18 CuadroTexto"/>
          <p:cNvSpPr txBox="1"/>
          <p:nvPr/>
        </p:nvSpPr>
        <p:spPr>
          <a:xfrm>
            <a:off x="6677436" y="1259443"/>
            <a:ext cx="614286" cy="369332"/>
          </a:xfrm>
          <a:prstGeom prst="rect">
            <a:avLst/>
          </a:prstGeom>
          <a:solidFill>
            <a:srgbClr val="FFFF00"/>
          </a:solidFill>
        </p:spPr>
        <p:txBody>
          <a:bodyPr wrap="square" rtlCol="0">
            <a:spAutoFit/>
          </a:bodyPr>
          <a:lstStyle/>
          <a:p>
            <a:r>
              <a:rPr lang="es-AR" dirty="0" smtClean="0"/>
              <a:t>H+</a:t>
            </a:r>
            <a:endParaRPr lang="es-AR" dirty="0"/>
          </a:p>
        </p:txBody>
      </p:sp>
      <p:sp>
        <p:nvSpPr>
          <p:cNvPr id="22" name="21 Multiplicar"/>
          <p:cNvSpPr/>
          <p:nvPr/>
        </p:nvSpPr>
        <p:spPr>
          <a:xfrm>
            <a:off x="5688302" y="4987253"/>
            <a:ext cx="936104" cy="1360246"/>
          </a:xfrm>
          <a:prstGeom prst="mathMultiply">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23" name="22 CuadroTexto"/>
          <p:cNvSpPr txBox="1"/>
          <p:nvPr/>
        </p:nvSpPr>
        <p:spPr>
          <a:xfrm>
            <a:off x="6984579" y="1648069"/>
            <a:ext cx="614286" cy="369332"/>
          </a:xfrm>
          <a:prstGeom prst="rect">
            <a:avLst/>
          </a:prstGeom>
          <a:solidFill>
            <a:srgbClr val="FFFF00"/>
          </a:solidFill>
        </p:spPr>
        <p:txBody>
          <a:bodyPr wrap="square" rtlCol="0">
            <a:spAutoFit/>
          </a:bodyPr>
          <a:lstStyle/>
          <a:p>
            <a:r>
              <a:rPr lang="es-AR" dirty="0" smtClean="0"/>
              <a:t>H+</a:t>
            </a:r>
            <a:endParaRPr lang="es-AR" dirty="0"/>
          </a:p>
        </p:txBody>
      </p:sp>
      <p:sp>
        <p:nvSpPr>
          <p:cNvPr id="24" name="23 CuadroTexto"/>
          <p:cNvSpPr txBox="1"/>
          <p:nvPr/>
        </p:nvSpPr>
        <p:spPr>
          <a:xfrm>
            <a:off x="6885794" y="989439"/>
            <a:ext cx="614286" cy="369332"/>
          </a:xfrm>
          <a:prstGeom prst="rect">
            <a:avLst/>
          </a:prstGeom>
          <a:solidFill>
            <a:srgbClr val="FFFF00"/>
          </a:solidFill>
        </p:spPr>
        <p:txBody>
          <a:bodyPr wrap="square" rtlCol="0">
            <a:spAutoFit/>
          </a:bodyPr>
          <a:lstStyle/>
          <a:p>
            <a:r>
              <a:rPr lang="es-AR" dirty="0" smtClean="0"/>
              <a:t>H+</a:t>
            </a:r>
            <a:endParaRPr lang="es-AR" dirty="0"/>
          </a:p>
        </p:txBody>
      </p:sp>
      <p:sp>
        <p:nvSpPr>
          <p:cNvPr id="27" name="26 CuadroTexto"/>
          <p:cNvSpPr txBox="1"/>
          <p:nvPr/>
        </p:nvSpPr>
        <p:spPr>
          <a:xfrm>
            <a:off x="6516216" y="4437112"/>
            <a:ext cx="1728491" cy="369332"/>
          </a:xfrm>
          <a:prstGeom prst="rect">
            <a:avLst/>
          </a:prstGeom>
          <a:solidFill>
            <a:srgbClr val="66FF33"/>
          </a:solidFill>
        </p:spPr>
        <p:txBody>
          <a:bodyPr wrap="square" rtlCol="0">
            <a:spAutoFit/>
          </a:bodyPr>
          <a:lstStyle/>
          <a:p>
            <a:r>
              <a:rPr lang="es-AR" dirty="0" smtClean="0"/>
              <a:t>OLIGOMICINA</a:t>
            </a:r>
            <a:endParaRPr lang="es-AR" dirty="0"/>
          </a:p>
        </p:txBody>
      </p:sp>
    </p:spTree>
    <p:extLst>
      <p:ext uri="{BB962C8B-B14F-4D97-AF65-F5344CB8AC3E}">
        <p14:creationId xmlns:p14="http://schemas.microsoft.com/office/powerpoint/2010/main" val="21652860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grpId="0" nodeType="clickEffect">
                                  <p:stCondLst>
                                    <p:cond delay="0"/>
                                  </p:stCondLst>
                                  <p:childTnLst>
                                    <p:animMotion origin="layout" path="M 0.00347 -0.04437 C 0.00781 -0.06101 0.01094 -0.07742 0.01892 -0.09221 C 0.03229 -0.11694 0.06562 -0.11994 0.08559 -0.12295 C 0.08906 -0.1241 0.09271 -0.1241 0.09583 -0.12618 C 0.09965 -0.12873 0.10191 -0.13497 0.10607 -0.13658 C 0.11423 -0.13982 0.12309 -0.13866 0.1316 -0.13982 C 0.16371 -0.15045 0.19618 -0.159 0.22916 -0.16385 C 0.25069 -0.1828 0.27326 -0.18488 0.29826 -0.18766 C 0.30955 -0.1976 0.32083 -0.19852 0.3342 -0.20129 C 0.35139 -0.20014 0.36875 -0.20199 0.38559 -0.19806 C 0.38923 -0.19713 0.39045 -0.19089 0.39323 -0.18766 C 0.40469 -0.17472 0.39757 -0.18789 0.40868 -0.17056 C 0.4151 -0.16016 0.41771 -0.14768 0.42396 -0.13658 C 0.42482 -0.13312 0.42517 -0.12942 0.42656 -0.12618 C 0.42951 -0.11902 0.4368 -0.10585 0.4368 -0.10585 C 0.44062 -0.09106 0.44323 -0.07626 0.44687 -0.06147 C 0.45052 -0.02843 0.44965 -0.04553 0.44965 -0.01017 L 0.4342 -0.04091 " pathEditMode="relative" ptsTypes="ffffffffffffffffAA">
                                      <p:cBhvr>
                                        <p:cTn id="6" dur="2000" fill="hold"/>
                                        <p:tgtEl>
                                          <p:spTgt spid="8"/>
                                        </p:tgtEl>
                                        <p:attrNameLst>
                                          <p:attrName>ppt_x</p:attrName>
                                          <p:attrName>ppt_y</p:attrName>
                                        </p:attrNameLst>
                                      </p:cBhvr>
                                    </p:animMotion>
                                  </p:childTnLst>
                                </p:cTn>
                              </p:par>
                            </p:childTnLst>
                          </p:cTn>
                        </p:par>
                      </p:childTnLst>
                    </p:cTn>
                  </p:par>
                  <p:par>
                    <p:cTn id="7" fill="hold">
                      <p:stCondLst>
                        <p:cond delay="indefinite"/>
                      </p:stCondLst>
                      <p:childTnLst>
                        <p:par>
                          <p:cTn id="8" fill="hold">
                            <p:stCondLst>
                              <p:cond delay="0"/>
                            </p:stCondLst>
                            <p:childTnLst>
                              <p:par>
                                <p:cTn id="9" presetID="42" presetClass="path" presetSubtype="0" accel="50000" decel="50000" fill="hold" grpId="0" nodeType="clickEffect">
                                  <p:stCondLst>
                                    <p:cond delay="0"/>
                                  </p:stCondLst>
                                  <p:childTnLst>
                                    <p:animMotion origin="layout" path="M -4.72222E-6 -3.10608E-6 L -0.00572 -0.54633 " pathEditMode="relative" rAng="0" ptsTypes="AA">
                                      <p:cBhvr>
                                        <p:cTn id="10" dur="2000" fill="hold"/>
                                        <p:tgtEl>
                                          <p:spTgt spid="9"/>
                                        </p:tgtEl>
                                        <p:attrNameLst>
                                          <p:attrName>ppt_x</p:attrName>
                                          <p:attrName>ppt_y</p:attrName>
                                        </p:attrNameLst>
                                      </p:cBhvr>
                                      <p:rCtr x="-295" y="-27317"/>
                                    </p:animMotion>
                                  </p:childTnLst>
                                </p:cTn>
                              </p:par>
                            </p:childTnLst>
                          </p:cTn>
                        </p:par>
                      </p:childTnLst>
                    </p:cTn>
                  </p:par>
                  <p:par>
                    <p:cTn id="11" fill="hold">
                      <p:stCondLst>
                        <p:cond delay="indefinite"/>
                      </p:stCondLst>
                      <p:childTnLst>
                        <p:par>
                          <p:cTn id="12" fill="hold">
                            <p:stCondLst>
                              <p:cond delay="0"/>
                            </p:stCondLst>
                            <p:childTnLst>
                              <p:par>
                                <p:cTn id="13" presetID="42" presetClass="path" presetSubtype="0" accel="50000" decel="50000" fill="hold" grpId="0" nodeType="clickEffect">
                                  <p:stCondLst>
                                    <p:cond delay="0"/>
                                  </p:stCondLst>
                                  <p:childTnLst>
                                    <p:animMotion origin="layout" path="M -0.04687 -3.47816E-6 L -0.0526 -0.54633 " pathEditMode="relative" rAng="0" ptsTypes="AA">
                                      <p:cBhvr>
                                        <p:cTn id="14" dur="2000" fill="hold"/>
                                        <p:tgtEl>
                                          <p:spTgt spid="14"/>
                                        </p:tgtEl>
                                        <p:attrNameLst>
                                          <p:attrName>ppt_x</p:attrName>
                                          <p:attrName>ppt_y</p:attrName>
                                        </p:attrNameLst>
                                      </p:cBhvr>
                                      <p:rCtr x="-295" y="-27317"/>
                                    </p:animMotion>
                                  </p:childTnLst>
                                </p:cTn>
                              </p:par>
                            </p:childTnLst>
                          </p:cTn>
                        </p:par>
                      </p:childTnLst>
                    </p:cTn>
                  </p:par>
                  <p:par>
                    <p:cTn id="15" fill="hold">
                      <p:stCondLst>
                        <p:cond delay="indefinite"/>
                      </p:stCondLst>
                      <p:childTnLst>
                        <p:par>
                          <p:cTn id="16" fill="hold">
                            <p:stCondLst>
                              <p:cond delay="0"/>
                            </p:stCondLst>
                            <p:childTnLst>
                              <p:par>
                                <p:cTn id="17" presetID="42" presetClass="path" presetSubtype="0" accel="50000" decel="50000" fill="hold" grpId="0" nodeType="clickEffect">
                                  <p:stCondLst>
                                    <p:cond delay="0"/>
                                  </p:stCondLst>
                                  <p:childTnLst>
                                    <p:animMotion origin="layout" path="M -4.72222E-6 -3.10608E-6 L -0.00572 -0.54633 " pathEditMode="relative" rAng="0" ptsTypes="AA">
                                      <p:cBhvr>
                                        <p:cTn id="18" dur="2000" fill="hold"/>
                                        <p:tgtEl>
                                          <p:spTgt spid="15"/>
                                        </p:tgtEl>
                                        <p:attrNameLst>
                                          <p:attrName>ppt_x</p:attrName>
                                          <p:attrName>ppt_y</p:attrName>
                                        </p:attrNameLst>
                                      </p:cBhvr>
                                      <p:rCtr x="-295" y="-27317"/>
                                    </p:animMotion>
                                  </p:childTnLst>
                                </p:cTn>
                              </p:par>
                            </p:childTnLst>
                          </p:cTn>
                        </p:par>
                      </p:childTnLst>
                    </p:cTn>
                  </p:par>
                  <p:par>
                    <p:cTn id="19" fill="hold">
                      <p:stCondLst>
                        <p:cond delay="indefinite"/>
                      </p:stCondLst>
                      <p:childTnLst>
                        <p:par>
                          <p:cTn id="20" fill="hold">
                            <p:stCondLst>
                              <p:cond delay="0"/>
                            </p:stCondLst>
                            <p:childTnLst>
                              <p:par>
                                <p:cTn id="21" presetID="42" presetClass="path" presetSubtype="0" accel="50000" decel="50000" fill="hold" grpId="0" nodeType="clickEffect">
                                  <p:stCondLst>
                                    <p:cond delay="0"/>
                                  </p:stCondLst>
                                  <p:childTnLst>
                                    <p:animMotion origin="layout" path="M 0 0 L 0 0.25 E" pathEditMode="relative" ptsTypes="">
                                      <p:cBhvr>
                                        <p:cTn id="22" dur="2000" fill="hold"/>
                                        <p:tgtEl>
                                          <p:spTgt spid="19"/>
                                        </p:tgtEl>
                                        <p:attrNameLst>
                                          <p:attrName>ppt_x</p:attrName>
                                          <p:attrName>ppt_y</p:attrName>
                                        </p:attrNameLst>
                                      </p:cBhvr>
                                    </p:animMotion>
                                  </p:childTnLst>
                                </p:cTn>
                              </p:par>
                            </p:childTnLst>
                          </p:cTn>
                        </p:par>
                      </p:childTnLst>
                    </p:cTn>
                  </p:par>
                  <p:par>
                    <p:cTn id="23" fill="hold">
                      <p:stCondLst>
                        <p:cond delay="indefinite"/>
                      </p:stCondLst>
                      <p:childTnLst>
                        <p:par>
                          <p:cTn id="24" fill="hold">
                            <p:stCondLst>
                              <p:cond delay="0"/>
                            </p:stCondLst>
                            <p:childTnLst>
                              <p:par>
                                <p:cTn id="25" presetID="42" presetClass="path" presetSubtype="0" accel="50000" decel="50000" fill="hold" grpId="0" nodeType="clickEffect">
                                  <p:stCondLst>
                                    <p:cond delay="0"/>
                                  </p:stCondLst>
                                  <p:childTnLst>
                                    <p:animMotion origin="layout" path="M 0 0 L 0 0.25 E" pathEditMode="relative" ptsTypes="">
                                      <p:cBhvr>
                                        <p:cTn id="26" dur="2000" fill="hold"/>
                                        <p:tgtEl>
                                          <p:spTgt spid="23"/>
                                        </p:tgtEl>
                                        <p:attrNameLst>
                                          <p:attrName>ppt_x</p:attrName>
                                          <p:attrName>ppt_y</p:attrName>
                                        </p:attrNameLst>
                                      </p:cBhvr>
                                    </p:animMotion>
                                  </p:childTnLst>
                                </p:cTn>
                              </p:par>
                            </p:childTnLst>
                          </p:cTn>
                        </p:par>
                      </p:childTnLst>
                    </p:cTn>
                  </p:par>
                  <p:par>
                    <p:cTn id="27" fill="hold">
                      <p:stCondLst>
                        <p:cond delay="indefinite"/>
                      </p:stCondLst>
                      <p:childTnLst>
                        <p:par>
                          <p:cTn id="28" fill="hold">
                            <p:stCondLst>
                              <p:cond delay="0"/>
                            </p:stCondLst>
                            <p:childTnLst>
                              <p:par>
                                <p:cTn id="29" presetID="42" presetClass="path" presetSubtype="0" accel="50000" decel="50000" fill="hold" grpId="0" nodeType="clickEffect">
                                  <p:stCondLst>
                                    <p:cond delay="0"/>
                                  </p:stCondLst>
                                  <p:childTnLst>
                                    <p:animMotion origin="layout" path="M 0 0 L 0 0.25 E" pathEditMode="relative" ptsTypes="">
                                      <p:cBhvr>
                                        <p:cTn id="30" dur="2000" fill="hold"/>
                                        <p:tgtEl>
                                          <p:spTgt spid="24"/>
                                        </p:tgtEl>
                                        <p:attrNameLst>
                                          <p:attrName>ppt_x</p:attrName>
                                          <p:attrName>ppt_y</p:attrName>
                                        </p:attrNameLst>
                                      </p:cBhvr>
                                    </p:animMotion>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4" grpId="0" animBg="1"/>
      <p:bldP spid="15" grpId="0" animBg="1"/>
      <p:bldP spid="19" grpId="0" animBg="1"/>
      <p:bldP spid="22" grpId="0" animBg="1"/>
      <p:bldP spid="23" grpId="0" animBg="1"/>
      <p:bldP spid="24" grpId="0" animBg="1"/>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6"/>
          <p:cNvSpPr>
            <a:spLocks noGrp="1" noChangeArrowheads="1"/>
          </p:cNvSpPr>
          <p:nvPr>
            <p:ph type="title"/>
          </p:nvPr>
        </p:nvSpPr>
        <p:spPr>
          <a:xfrm>
            <a:off x="468313" y="260350"/>
            <a:ext cx="8229600" cy="1143000"/>
          </a:xfrm>
          <a:solidFill>
            <a:srgbClr val="FFFF00"/>
          </a:solidFill>
          <a:ln>
            <a:solidFill>
              <a:schemeClr val="tx1"/>
            </a:solidFill>
            <a:miter lim="800000"/>
            <a:headEnd/>
            <a:tailEnd/>
          </a:ln>
        </p:spPr>
        <p:txBody>
          <a:bodyPr/>
          <a:lstStyle/>
          <a:p>
            <a:pPr eaLnBrk="1" hangingPunct="1"/>
            <a:r>
              <a:rPr lang="es-ES" altLang="es-AR" sz="3200" b="1" smtClean="0"/>
              <a:t>DESACOPLANTES</a:t>
            </a:r>
          </a:p>
        </p:txBody>
      </p:sp>
      <p:pic>
        <p:nvPicPr>
          <p:cNvPr id="36870" name="Picture 12" descr="DNP"/>
          <p:cNvPicPr>
            <a:picLocks noGrp="1" noChangeAspect="1" noChangeArrowheads="1"/>
          </p:cNvPicPr>
          <p:nvPr>
            <p:ph sz="half" idx="1"/>
          </p:nvPr>
        </p:nvPicPr>
        <p:blipFill>
          <a:blip r:embed="rId2">
            <a:lum bright="-30000" contrast="36000"/>
            <a:extLst>
              <a:ext uri="{28A0092B-C50C-407E-A947-70E740481C1C}">
                <a14:useLocalDpi xmlns:a14="http://schemas.microsoft.com/office/drawing/2010/main" val="0"/>
              </a:ext>
            </a:extLst>
          </a:blip>
          <a:srcRect/>
          <a:stretch>
            <a:fillRect/>
          </a:stretch>
        </p:blipFill>
        <p:spPr>
          <a:xfrm>
            <a:off x="5508625" y="2997200"/>
            <a:ext cx="2247900" cy="1771650"/>
          </a:xfrm>
          <a:noFill/>
        </p:spPr>
      </p:pic>
      <p:sp>
        <p:nvSpPr>
          <p:cNvPr id="36867" name="Text Box 9"/>
          <p:cNvSpPr txBox="1">
            <a:spLocks noChangeArrowheads="1"/>
          </p:cNvSpPr>
          <p:nvPr/>
        </p:nvSpPr>
        <p:spPr bwMode="auto">
          <a:xfrm>
            <a:off x="900113" y="1844675"/>
            <a:ext cx="6048375" cy="822325"/>
          </a:xfrm>
          <a:prstGeom prst="rect">
            <a:avLst/>
          </a:prstGeom>
          <a:solidFill>
            <a:srgbClr val="FBFDA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400" b="1" baseline="0"/>
              <a:t>Actúan como ionóforos eliminando el gradiente de protones.</a:t>
            </a:r>
          </a:p>
        </p:txBody>
      </p:sp>
      <p:sp>
        <p:nvSpPr>
          <p:cNvPr id="36868" name="Text Box 10"/>
          <p:cNvSpPr txBox="1">
            <a:spLocks noChangeArrowheads="1"/>
          </p:cNvSpPr>
          <p:nvPr/>
        </p:nvSpPr>
        <p:spPr bwMode="auto">
          <a:xfrm>
            <a:off x="3492500" y="3573463"/>
            <a:ext cx="1223963"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baseline="0"/>
              <a:t>+ H</a:t>
            </a:r>
            <a:r>
              <a:rPr lang="es-ES" altLang="es-AR" baseline="30000"/>
              <a:t>+</a:t>
            </a:r>
            <a:endParaRPr lang="es-ES" altLang="es-AR" baseline="0"/>
          </a:p>
        </p:txBody>
      </p:sp>
      <p:grpSp>
        <p:nvGrpSpPr>
          <p:cNvPr id="36869" name="Group 16"/>
          <p:cNvGrpSpPr>
            <a:grpSpLocks/>
          </p:cNvGrpSpPr>
          <p:nvPr/>
        </p:nvGrpSpPr>
        <p:grpSpPr bwMode="auto">
          <a:xfrm>
            <a:off x="755650" y="2708275"/>
            <a:ext cx="2519363" cy="1951038"/>
            <a:chOff x="476" y="1706"/>
            <a:chExt cx="1587" cy="1229"/>
          </a:xfrm>
        </p:grpSpPr>
        <p:grpSp>
          <p:nvGrpSpPr>
            <p:cNvPr id="36873" name="Group 15"/>
            <p:cNvGrpSpPr>
              <a:grpSpLocks/>
            </p:cNvGrpSpPr>
            <p:nvPr/>
          </p:nvGrpSpPr>
          <p:grpSpPr bwMode="auto">
            <a:xfrm>
              <a:off x="476" y="1706"/>
              <a:ext cx="1416" cy="1162"/>
              <a:chOff x="476" y="1706"/>
              <a:chExt cx="1416" cy="1162"/>
            </a:xfrm>
          </p:grpSpPr>
          <p:pic>
            <p:nvPicPr>
              <p:cNvPr id="36875" name="Picture 5" descr="DNP"/>
              <p:cNvPicPr>
                <a:picLocks noChangeAspect="1" noChangeArrowheads="1"/>
              </p:cNvPicPr>
              <p:nvPr/>
            </p:nvPicPr>
            <p:blipFill>
              <a:blip r:embed="rId2">
                <a:lum bright="-30000" contrast="36000"/>
                <a:extLst>
                  <a:ext uri="{28A0092B-C50C-407E-A947-70E740481C1C}">
                    <a14:useLocalDpi xmlns:a14="http://schemas.microsoft.com/office/drawing/2010/main" val="0"/>
                  </a:ext>
                </a:extLst>
              </a:blip>
              <a:srcRect/>
              <a:stretch>
                <a:fillRect/>
              </a:stretch>
            </p:blipFill>
            <p:spPr bwMode="auto">
              <a:xfrm>
                <a:off x="476" y="1752"/>
                <a:ext cx="1416" cy="1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876" name="Text Box 14"/>
              <p:cNvSpPr txBox="1">
                <a:spLocks noChangeArrowheads="1"/>
              </p:cNvSpPr>
              <p:nvPr/>
            </p:nvSpPr>
            <p:spPr bwMode="auto">
              <a:xfrm>
                <a:off x="1474" y="1706"/>
                <a:ext cx="363" cy="21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1600" b="1" baseline="0">
                    <a:solidFill>
                      <a:srgbClr val="0000FF"/>
                    </a:solidFill>
                  </a:rPr>
                  <a:t>O</a:t>
                </a:r>
                <a:r>
                  <a:rPr lang="es-ES" altLang="es-AR" sz="1600" b="1" baseline="30000">
                    <a:solidFill>
                      <a:srgbClr val="0000FF"/>
                    </a:solidFill>
                  </a:rPr>
                  <a:t>-</a:t>
                </a:r>
              </a:p>
            </p:txBody>
          </p:sp>
        </p:grpSp>
        <p:sp>
          <p:nvSpPr>
            <p:cNvPr id="36874" name="Text Box 11"/>
            <p:cNvSpPr txBox="1">
              <a:spLocks noChangeArrowheads="1"/>
            </p:cNvSpPr>
            <p:nvPr/>
          </p:nvSpPr>
          <p:spPr bwMode="auto">
            <a:xfrm>
              <a:off x="521" y="2704"/>
              <a:ext cx="1542" cy="23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baseline="0" dirty="0">
                  <a:solidFill>
                    <a:srgbClr val="0000FF"/>
                  </a:solidFill>
                </a:rPr>
                <a:t>2,4 </a:t>
              </a:r>
              <a:r>
                <a:rPr lang="es-ES" altLang="es-AR" baseline="0" dirty="0" err="1">
                  <a:solidFill>
                    <a:srgbClr val="0000FF"/>
                  </a:solidFill>
                </a:rPr>
                <a:t>Dinitrofenol</a:t>
              </a:r>
              <a:r>
                <a:rPr lang="es-ES" altLang="es-AR" baseline="0" dirty="0">
                  <a:solidFill>
                    <a:srgbClr val="0000FF"/>
                  </a:solidFill>
                </a:rPr>
                <a:t> (</a:t>
              </a:r>
              <a:r>
                <a:rPr lang="es-ES" altLang="es-AR" baseline="0" dirty="0" smtClean="0">
                  <a:solidFill>
                    <a:srgbClr val="0000FF"/>
                  </a:solidFill>
                </a:rPr>
                <a:t>DNF)</a:t>
              </a:r>
              <a:endParaRPr lang="es-ES" altLang="es-AR" baseline="0" dirty="0">
                <a:solidFill>
                  <a:srgbClr val="0000FF"/>
                </a:solidFill>
              </a:endParaRPr>
            </a:p>
          </p:txBody>
        </p:sp>
      </p:grpSp>
      <p:sp>
        <p:nvSpPr>
          <p:cNvPr id="36871" name="Text Box 17"/>
          <p:cNvSpPr txBox="1">
            <a:spLocks noChangeArrowheads="1"/>
          </p:cNvSpPr>
          <p:nvPr/>
        </p:nvSpPr>
        <p:spPr bwMode="auto">
          <a:xfrm>
            <a:off x="5219700" y="4437063"/>
            <a:ext cx="2806700" cy="6413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baseline="0"/>
              <a:t>Forma protonada que atraviesa la membrana</a:t>
            </a:r>
          </a:p>
        </p:txBody>
      </p:sp>
      <p:sp>
        <p:nvSpPr>
          <p:cNvPr id="36872" name="Line 18"/>
          <p:cNvSpPr>
            <a:spLocks noChangeShapeType="1"/>
          </p:cNvSpPr>
          <p:nvPr/>
        </p:nvSpPr>
        <p:spPr bwMode="auto">
          <a:xfrm>
            <a:off x="4356100" y="4005263"/>
            <a:ext cx="936625" cy="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AR"/>
          </a:p>
        </p:txBody>
      </p:sp>
      <p:sp>
        <p:nvSpPr>
          <p:cNvPr id="2" name="1 CuadroTexto"/>
          <p:cNvSpPr txBox="1"/>
          <p:nvPr/>
        </p:nvSpPr>
        <p:spPr>
          <a:xfrm>
            <a:off x="900113" y="5517232"/>
            <a:ext cx="6841256" cy="1015663"/>
          </a:xfrm>
          <a:prstGeom prst="rect">
            <a:avLst/>
          </a:prstGeom>
          <a:solidFill>
            <a:srgbClr val="FFFF00"/>
          </a:solidFill>
        </p:spPr>
        <p:txBody>
          <a:bodyPr wrap="square" rtlCol="0">
            <a:spAutoFit/>
          </a:bodyPr>
          <a:lstStyle/>
          <a:p>
            <a:r>
              <a:rPr lang="es-AR" sz="2000" b="1" dirty="0" smtClean="0"/>
              <a:t>TERMOGENINA: proteína </a:t>
            </a:r>
            <a:r>
              <a:rPr lang="es-AR" sz="2000" b="1" dirty="0" err="1" smtClean="0"/>
              <a:t>desacoplante</a:t>
            </a:r>
            <a:r>
              <a:rPr lang="es-AR" sz="2000" b="1" dirty="0" smtClean="0"/>
              <a:t> de la grasa parda. Importante para el mantenimiento de la temperatura corporal en recién nacido</a:t>
            </a:r>
            <a:endParaRPr lang="es-AR" sz="2000" b="1" dirty="0"/>
          </a:p>
        </p:txBody>
      </p:sp>
    </p:spTree>
    <p:extLst>
      <p:ext uri="{BB962C8B-B14F-4D97-AF65-F5344CB8AC3E}">
        <p14:creationId xmlns:p14="http://schemas.microsoft.com/office/powerpoint/2010/main" val="2564168255"/>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11"/>
          <p:cNvGrpSpPr>
            <a:grpSpLocks/>
          </p:cNvGrpSpPr>
          <p:nvPr/>
        </p:nvGrpSpPr>
        <p:grpSpPr bwMode="auto">
          <a:xfrm>
            <a:off x="611560" y="1628775"/>
            <a:ext cx="7777163" cy="4746625"/>
            <a:chOff x="612" y="1026"/>
            <a:chExt cx="4899" cy="2990"/>
          </a:xfrm>
        </p:grpSpPr>
        <p:pic>
          <p:nvPicPr>
            <p:cNvPr id="5" name="Picture 6" descr="fi15p15"/>
            <p:cNvPicPr>
              <a:picLocks noChangeAspect="1" noChangeArrowheads="1"/>
            </p:cNvPicPr>
            <p:nvPr/>
          </p:nvPicPr>
          <p:blipFill>
            <a:blip r:embed="rId2">
              <a:lum bright="-30000" contrast="66000"/>
              <a:extLst>
                <a:ext uri="{28A0092B-C50C-407E-A947-70E740481C1C}">
                  <a14:useLocalDpi xmlns:a14="http://schemas.microsoft.com/office/drawing/2010/main" val="0"/>
                </a:ext>
              </a:extLst>
            </a:blip>
            <a:srcRect/>
            <a:stretch>
              <a:fillRect/>
            </a:stretch>
          </p:blipFill>
          <p:spPr bwMode="auto">
            <a:xfrm>
              <a:off x="612" y="1117"/>
              <a:ext cx="4717" cy="28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Box 9"/>
            <p:cNvSpPr txBox="1">
              <a:spLocks noChangeArrowheads="1"/>
            </p:cNvSpPr>
            <p:nvPr/>
          </p:nvSpPr>
          <p:spPr bwMode="auto">
            <a:xfrm>
              <a:off x="1519" y="3339"/>
              <a:ext cx="1225" cy="23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algn="ctr" eaLnBrk="1" hangingPunct="1">
                <a:spcBef>
                  <a:spcPct val="50000"/>
                </a:spcBef>
              </a:pPr>
              <a:r>
                <a:rPr lang="es-ES" altLang="es-AR" b="1">
                  <a:solidFill>
                    <a:prstClr val="black"/>
                  </a:solidFill>
                </a:rPr>
                <a:t>MATRIZ</a:t>
              </a:r>
            </a:p>
          </p:txBody>
        </p:sp>
        <p:sp>
          <p:nvSpPr>
            <p:cNvPr id="7" name="Text Box 10"/>
            <p:cNvSpPr txBox="1">
              <a:spLocks noChangeArrowheads="1"/>
            </p:cNvSpPr>
            <p:nvPr/>
          </p:nvSpPr>
          <p:spPr bwMode="auto">
            <a:xfrm>
              <a:off x="3742" y="1026"/>
              <a:ext cx="1769" cy="40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algn="ctr" eaLnBrk="1" hangingPunct="1">
                <a:spcBef>
                  <a:spcPct val="50000"/>
                </a:spcBef>
              </a:pPr>
              <a:r>
                <a:rPr lang="es-ES" altLang="es-AR" b="1">
                  <a:solidFill>
                    <a:srgbClr val="0000FF"/>
                  </a:solidFill>
                </a:rPr>
                <a:t>ESPACIO INTERMEMBRANA</a:t>
              </a:r>
            </a:p>
          </p:txBody>
        </p:sp>
      </p:grpSp>
      <p:sp>
        <p:nvSpPr>
          <p:cNvPr id="8" name="7 Elipse"/>
          <p:cNvSpPr/>
          <p:nvPr/>
        </p:nvSpPr>
        <p:spPr>
          <a:xfrm>
            <a:off x="971600" y="4074319"/>
            <a:ext cx="642942" cy="571504"/>
          </a:xfrm>
          <a:prstGeom prst="ellipse">
            <a:avLst/>
          </a:prstGeom>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path path="circle">
              <a:fillToRect r="100000" b="100000"/>
            </a:path>
            <a:tileRect l="-100000" t="-100000"/>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PE" sz="2400" b="1" dirty="0">
                <a:solidFill>
                  <a:prstClr val="black"/>
                </a:solidFill>
              </a:rPr>
              <a:t>e</a:t>
            </a:r>
            <a:r>
              <a:rPr lang="es-PE" sz="2400" b="1" baseline="30000" dirty="0">
                <a:solidFill>
                  <a:prstClr val="black"/>
                </a:solidFill>
              </a:rPr>
              <a:t>-</a:t>
            </a:r>
          </a:p>
        </p:txBody>
      </p:sp>
      <p:sp>
        <p:nvSpPr>
          <p:cNvPr id="9" name="8 CuadroTexto"/>
          <p:cNvSpPr txBox="1"/>
          <p:nvPr/>
        </p:nvSpPr>
        <p:spPr>
          <a:xfrm>
            <a:off x="1331640" y="5484019"/>
            <a:ext cx="614286" cy="369332"/>
          </a:xfrm>
          <a:prstGeom prst="rect">
            <a:avLst/>
          </a:prstGeom>
          <a:solidFill>
            <a:srgbClr val="FFFF00"/>
          </a:solidFill>
        </p:spPr>
        <p:txBody>
          <a:bodyPr wrap="square" rtlCol="0">
            <a:spAutoFit/>
          </a:bodyPr>
          <a:lstStyle/>
          <a:p>
            <a:r>
              <a:rPr lang="es-AR" dirty="0" smtClean="0">
                <a:solidFill>
                  <a:prstClr val="black"/>
                </a:solidFill>
              </a:rPr>
              <a:t>H+</a:t>
            </a:r>
          </a:p>
        </p:txBody>
      </p:sp>
      <p:sp>
        <p:nvSpPr>
          <p:cNvPr id="14" name="13 CuadroTexto"/>
          <p:cNvSpPr txBox="1"/>
          <p:nvPr/>
        </p:nvSpPr>
        <p:spPr>
          <a:xfrm>
            <a:off x="3738274" y="4911420"/>
            <a:ext cx="614286" cy="369332"/>
          </a:xfrm>
          <a:prstGeom prst="rect">
            <a:avLst/>
          </a:prstGeom>
          <a:solidFill>
            <a:srgbClr val="FFFF00"/>
          </a:solidFill>
        </p:spPr>
        <p:txBody>
          <a:bodyPr wrap="square" rtlCol="0">
            <a:spAutoFit/>
          </a:bodyPr>
          <a:lstStyle/>
          <a:p>
            <a:r>
              <a:rPr lang="es-AR" dirty="0" smtClean="0">
                <a:solidFill>
                  <a:prstClr val="black"/>
                </a:solidFill>
              </a:rPr>
              <a:t>H+</a:t>
            </a:r>
          </a:p>
        </p:txBody>
      </p:sp>
      <p:sp>
        <p:nvSpPr>
          <p:cNvPr id="15" name="14 CuadroTexto"/>
          <p:cNvSpPr txBox="1"/>
          <p:nvPr/>
        </p:nvSpPr>
        <p:spPr>
          <a:xfrm>
            <a:off x="5076056" y="4645823"/>
            <a:ext cx="614286" cy="369332"/>
          </a:xfrm>
          <a:prstGeom prst="rect">
            <a:avLst/>
          </a:prstGeom>
          <a:solidFill>
            <a:srgbClr val="FFFF00"/>
          </a:solidFill>
        </p:spPr>
        <p:txBody>
          <a:bodyPr wrap="square" rtlCol="0">
            <a:spAutoFit/>
          </a:bodyPr>
          <a:lstStyle/>
          <a:p>
            <a:r>
              <a:rPr lang="es-AR" dirty="0" smtClean="0">
                <a:solidFill>
                  <a:prstClr val="black"/>
                </a:solidFill>
              </a:rPr>
              <a:t>H+</a:t>
            </a:r>
          </a:p>
        </p:txBody>
      </p:sp>
      <p:sp>
        <p:nvSpPr>
          <p:cNvPr id="19" name="18 CuadroTexto"/>
          <p:cNvSpPr txBox="1"/>
          <p:nvPr/>
        </p:nvSpPr>
        <p:spPr>
          <a:xfrm>
            <a:off x="7812360" y="1844824"/>
            <a:ext cx="614286" cy="369332"/>
          </a:xfrm>
          <a:prstGeom prst="rect">
            <a:avLst/>
          </a:prstGeom>
          <a:solidFill>
            <a:srgbClr val="FFFF00"/>
          </a:solidFill>
        </p:spPr>
        <p:txBody>
          <a:bodyPr wrap="square" rtlCol="0">
            <a:spAutoFit/>
          </a:bodyPr>
          <a:lstStyle/>
          <a:p>
            <a:r>
              <a:rPr lang="es-AR" dirty="0" smtClean="0">
                <a:solidFill>
                  <a:prstClr val="black"/>
                </a:solidFill>
              </a:rPr>
              <a:t>H+</a:t>
            </a:r>
          </a:p>
        </p:txBody>
      </p:sp>
      <p:sp>
        <p:nvSpPr>
          <p:cNvPr id="20" name="19 Rectángulo redondeado"/>
          <p:cNvSpPr/>
          <p:nvPr/>
        </p:nvSpPr>
        <p:spPr>
          <a:xfrm flipV="1">
            <a:off x="7812360" y="3356992"/>
            <a:ext cx="864095" cy="1426022"/>
          </a:xfrm>
          <a:prstGeom prst="round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smtClean="0">
              <a:solidFill>
                <a:prstClr val="white"/>
              </a:solidFill>
            </a:endParaRPr>
          </a:p>
        </p:txBody>
      </p:sp>
      <p:sp>
        <p:nvSpPr>
          <p:cNvPr id="21" name="20 CuadroTexto"/>
          <p:cNvSpPr txBox="1"/>
          <p:nvPr/>
        </p:nvSpPr>
        <p:spPr>
          <a:xfrm>
            <a:off x="7884370" y="3645023"/>
            <a:ext cx="864094" cy="461665"/>
          </a:xfrm>
          <a:prstGeom prst="rect">
            <a:avLst/>
          </a:prstGeom>
          <a:noFill/>
        </p:spPr>
        <p:txBody>
          <a:bodyPr wrap="square" rtlCol="0">
            <a:spAutoFit/>
          </a:bodyPr>
          <a:lstStyle/>
          <a:p>
            <a:r>
              <a:rPr lang="es-AR" sz="2400" b="1" dirty="0" smtClean="0">
                <a:solidFill>
                  <a:srgbClr val="FF0000"/>
                </a:solidFill>
              </a:rPr>
              <a:t>DNF</a:t>
            </a:r>
          </a:p>
        </p:txBody>
      </p:sp>
      <p:sp>
        <p:nvSpPr>
          <p:cNvPr id="22" name="21 Multiplicar"/>
          <p:cNvSpPr/>
          <p:nvPr/>
        </p:nvSpPr>
        <p:spPr>
          <a:xfrm>
            <a:off x="5688302" y="4987253"/>
            <a:ext cx="936104" cy="1360246"/>
          </a:xfrm>
          <a:prstGeom prst="mathMultiply">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smtClean="0">
              <a:solidFill>
                <a:prstClr val="white"/>
              </a:solidFill>
            </a:endParaRPr>
          </a:p>
        </p:txBody>
      </p:sp>
      <p:sp>
        <p:nvSpPr>
          <p:cNvPr id="23" name="22 CuadroTexto"/>
          <p:cNvSpPr txBox="1"/>
          <p:nvPr/>
        </p:nvSpPr>
        <p:spPr>
          <a:xfrm>
            <a:off x="8028384" y="2168037"/>
            <a:ext cx="614286" cy="369332"/>
          </a:xfrm>
          <a:prstGeom prst="rect">
            <a:avLst/>
          </a:prstGeom>
          <a:solidFill>
            <a:srgbClr val="FFFF00"/>
          </a:solidFill>
        </p:spPr>
        <p:txBody>
          <a:bodyPr wrap="square" rtlCol="0">
            <a:spAutoFit/>
          </a:bodyPr>
          <a:lstStyle/>
          <a:p>
            <a:r>
              <a:rPr lang="es-AR" dirty="0" smtClean="0">
                <a:solidFill>
                  <a:prstClr val="black"/>
                </a:solidFill>
              </a:rPr>
              <a:t>H+</a:t>
            </a:r>
          </a:p>
        </p:txBody>
      </p:sp>
      <p:sp>
        <p:nvSpPr>
          <p:cNvPr id="24" name="23 CuadroTexto"/>
          <p:cNvSpPr txBox="1"/>
          <p:nvPr/>
        </p:nvSpPr>
        <p:spPr>
          <a:xfrm>
            <a:off x="8314073" y="2555612"/>
            <a:ext cx="614286" cy="369332"/>
          </a:xfrm>
          <a:prstGeom prst="rect">
            <a:avLst/>
          </a:prstGeom>
          <a:solidFill>
            <a:srgbClr val="FFFF00"/>
          </a:solidFill>
        </p:spPr>
        <p:txBody>
          <a:bodyPr wrap="square" rtlCol="0">
            <a:spAutoFit/>
          </a:bodyPr>
          <a:lstStyle/>
          <a:p>
            <a:r>
              <a:rPr lang="es-AR" dirty="0" smtClean="0">
                <a:solidFill>
                  <a:prstClr val="black"/>
                </a:solidFill>
              </a:rPr>
              <a:t>H+</a:t>
            </a:r>
          </a:p>
        </p:txBody>
      </p:sp>
      <p:sp>
        <p:nvSpPr>
          <p:cNvPr id="17" name="Rectangle 6"/>
          <p:cNvSpPr txBox="1">
            <a:spLocks noChangeArrowheads="1"/>
          </p:cNvSpPr>
          <p:nvPr/>
        </p:nvSpPr>
        <p:spPr>
          <a:xfrm>
            <a:off x="237760" y="116632"/>
            <a:ext cx="8229600" cy="792088"/>
          </a:xfrm>
          <a:prstGeom prst="rect">
            <a:avLst/>
          </a:prstGeom>
          <a:solidFill>
            <a:srgbClr val="FFFF00"/>
          </a:solidFill>
          <a:ln>
            <a:solidFill>
              <a:schemeClr val="tx1"/>
            </a:solidFill>
            <a:miter lim="800000"/>
            <a:headEnd/>
            <a:tailEnd/>
          </a:ln>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AR" sz="3200" b="1" dirty="0"/>
              <a:t>ACCIÓN DE DESACOPLANTES: DNF</a:t>
            </a:r>
          </a:p>
          <a:p>
            <a:endParaRPr lang="es-ES" altLang="es-AR" sz="3200" b="1" dirty="0" smtClean="0"/>
          </a:p>
        </p:txBody>
      </p:sp>
      <p:sp>
        <p:nvSpPr>
          <p:cNvPr id="2" name="1 CuadroTexto"/>
          <p:cNvSpPr txBox="1"/>
          <p:nvPr/>
        </p:nvSpPr>
        <p:spPr>
          <a:xfrm>
            <a:off x="4045417" y="6165304"/>
            <a:ext cx="4882941" cy="646331"/>
          </a:xfrm>
          <a:prstGeom prst="rect">
            <a:avLst/>
          </a:prstGeom>
          <a:solidFill>
            <a:schemeClr val="accent1">
              <a:lumMod val="20000"/>
              <a:lumOff val="80000"/>
            </a:schemeClr>
          </a:solidFill>
        </p:spPr>
        <p:txBody>
          <a:bodyPr wrap="square" rtlCol="0">
            <a:spAutoFit/>
          </a:bodyPr>
          <a:lstStyle/>
          <a:p>
            <a:r>
              <a:rPr lang="es-AR" b="1" dirty="0" smtClean="0"/>
              <a:t>La energía liberada por el transporte electrónico se pierde como calor</a:t>
            </a:r>
            <a:endParaRPr lang="es-AR" b="1" dirty="0"/>
          </a:p>
        </p:txBody>
      </p:sp>
    </p:spTree>
    <p:extLst>
      <p:ext uri="{BB962C8B-B14F-4D97-AF65-F5344CB8AC3E}">
        <p14:creationId xmlns:p14="http://schemas.microsoft.com/office/powerpoint/2010/main" val="30539556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grpId="0" nodeType="clickEffect">
                                  <p:stCondLst>
                                    <p:cond delay="0"/>
                                  </p:stCondLst>
                                  <p:childTnLst>
                                    <p:animMotion origin="layout" path="M 0.00347 -0.04437 C 0.00781 -0.06101 0.01094 -0.07742 0.01892 -0.09221 C 0.03229 -0.11694 0.06562 -0.11994 0.08559 -0.12295 C 0.08906 -0.1241 0.09271 -0.1241 0.09583 -0.12618 C 0.09965 -0.12873 0.10191 -0.13497 0.10607 -0.13658 C 0.11423 -0.13982 0.12309 -0.13866 0.1316 -0.13982 C 0.16371 -0.15045 0.19618 -0.159 0.22916 -0.16385 C 0.25069 -0.1828 0.27326 -0.18488 0.29826 -0.18766 C 0.30955 -0.1976 0.32083 -0.19852 0.3342 -0.20129 C 0.35139 -0.20014 0.36875 -0.20199 0.38559 -0.19806 C 0.38923 -0.19713 0.39045 -0.19089 0.39323 -0.18766 C 0.40469 -0.17472 0.39757 -0.18789 0.40868 -0.17056 C 0.4151 -0.16016 0.41771 -0.14768 0.42396 -0.13658 C 0.42482 -0.13312 0.42517 -0.12942 0.42656 -0.12618 C 0.42951 -0.11902 0.4368 -0.10585 0.4368 -0.10585 C 0.44062 -0.09106 0.44323 -0.07626 0.44687 -0.06147 C 0.45052 -0.02843 0.44965 -0.04553 0.44965 -0.01017 L 0.4342 -0.04091 " pathEditMode="relative" ptsTypes="ffffffffffffffffAA">
                                      <p:cBhvr>
                                        <p:cTn id="6" dur="2000" fill="hold"/>
                                        <p:tgtEl>
                                          <p:spTgt spid="8"/>
                                        </p:tgtEl>
                                        <p:attrNameLst>
                                          <p:attrName>ppt_x</p:attrName>
                                          <p:attrName>ppt_y</p:attrName>
                                        </p:attrNameLst>
                                      </p:cBhvr>
                                    </p:animMotion>
                                  </p:childTnLst>
                                </p:cTn>
                              </p:par>
                            </p:childTnLst>
                          </p:cTn>
                        </p:par>
                      </p:childTnLst>
                    </p:cTn>
                  </p:par>
                  <p:par>
                    <p:cTn id="7" fill="hold">
                      <p:stCondLst>
                        <p:cond delay="indefinite"/>
                      </p:stCondLst>
                      <p:childTnLst>
                        <p:par>
                          <p:cTn id="8" fill="hold">
                            <p:stCondLst>
                              <p:cond delay="0"/>
                            </p:stCondLst>
                            <p:childTnLst>
                              <p:par>
                                <p:cTn id="9" presetID="42" presetClass="path" presetSubtype="0" accel="50000" decel="50000" fill="hold" grpId="0" nodeType="clickEffect">
                                  <p:stCondLst>
                                    <p:cond delay="0"/>
                                  </p:stCondLst>
                                  <p:childTnLst>
                                    <p:animMotion origin="layout" path="M -4.72222E-6 -3.10608E-6 L -0.00572 -0.54633 " pathEditMode="relative" rAng="0" ptsTypes="AA">
                                      <p:cBhvr>
                                        <p:cTn id="10" dur="2000" fill="hold"/>
                                        <p:tgtEl>
                                          <p:spTgt spid="9"/>
                                        </p:tgtEl>
                                        <p:attrNameLst>
                                          <p:attrName>ppt_x</p:attrName>
                                          <p:attrName>ppt_y</p:attrName>
                                        </p:attrNameLst>
                                      </p:cBhvr>
                                      <p:rCtr x="-295" y="-27317"/>
                                    </p:animMotion>
                                  </p:childTnLst>
                                </p:cTn>
                              </p:par>
                            </p:childTnLst>
                          </p:cTn>
                        </p:par>
                      </p:childTnLst>
                    </p:cTn>
                  </p:par>
                  <p:par>
                    <p:cTn id="11" fill="hold">
                      <p:stCondLst>
                        <p:cond delay="indefinite"/>
                      </p:stCondLst>
                      <p:childTnLst>
                        <p:par>
                          <p:cTn id="12" fill="hold">
                            <p:stCondLst>
                              <p:cond delay="0"/>
                            </p:stCondLst>
                            <p:childTnLst>
                              <p:par>
                                <p:cTn id="13" presetID="42" presetClass="path" presetSubtype="0" accel="50000" decel="50000" fill="hold" grpId="0" nodeType="clickEffect">
                                  <p:stCondLst>
                                    <p:cond delay="0"/>
                                  </p:stCondLst>
                                  <p:childTnLst>
                                    <p:animMotion origin="layout" path="M -0.04687 -3.47816E-6 L -0.0526 -0.54633 " pathEditMode="relative" rAng="0" ptsTypes="AA">
                                      <p:cBhvr>
                                        <p:cTn id="14" dur="2000" fill="hold"/>
                                        <p:tgtEl>
                                          <p:spTgt spid="14"/>
                                        </p:tgtEl>
                                        <p:attrNameLst>
                                          <p:attrName>ppt_x</p:attrName>
                                          <p:attrName>ppt_y</p:attrName>
                                        </p:attrNameLst>
                                      </p:cBhvr>
                                      <p:rCtr x="-295" y="-27317"/>
                                    </p:animMotion>
                                  </p:childTnLst>
                                </p:cTn>
                              </p:par>
                            </p:childTnLst>
                          </p:cTn>
                        </p:par>
                      </p:childTnLst>
                    </p:cTn>
                  </p:par>
                  <p:par>
                    <p:cTn id="15" fill="hold">
                      <p:stCondLst>
                        <p:cond delay="indefinite"/>
                      </p:stCondLst>
                      <p:childTnLst>
                        <p:par>
                          <p:cTn id="16" fill="hold">
                            <p:stCondLst>
                              <p:cond delay="0"/>
                            </p:stCondLst>
                            <p:childTnLst>
                              <p:par>
                                <p:cTn id="17" presetID="42" presetClass="path" presetSubtype="0" accel="50000" decel="50000" fill="hold" grpId="0" nodeType="clickEffect">
                                  <p:stCondLst>
                                    <p:cond delay="0"/>
                                  </p:stCondLst>
                                  <p:childTnLst>
                                    <p:animMotion origin="layout" path="M -4.72222E-6 -3.10608E-6 L -0.00572 -0.54633 " pathEditMode="relative" rAng="0" ptsTypes="AA">
                                      <p:cBhvr>
                                        <p:cTn id="18" dur="2000" fill="hold"/>
                                        <p:tgtEl>
                                          <p:spTgt spid="15"/>
                                        </p:tgtEl>
                                        <p:attrNameLst>
                                          <p:attrName>ppt_x</p:attrName>
                                          <p:attrName>ppt_y</p:attrName>
                                        </p:attrNameLst>
                                      </p:cBhvr>
                                      <p:rCtr x="-295" y="-27317"/>
                                    </p:animMotion>
                                  </p:childTnLst>
                                </p:cTn>
                              </p:par>
                            </p:childTnLst>
                          </p:cTn>
                        </p:par>
                      </p:childTnLst>
                    </p:cTn>
                  </p:par>
                  <p:par>
                    <p:cTn id="19" fill="hold">
                      <p:stCondLst>
                        <p:cond delay="indefinite"/>
                      </p:stCondLst>
                      <p:childTnLst>
                        <p:par>
                          <p:cTn id="20" fill="hold">
                            <p:stCondLst>
                              <p:cond delay="0"/>
                            </p:stCondLst>
                            <p:childTnLst>
                              <p:par>
                                <p:cTn id="21" presetID="42" presetClass="path" presetSubtype="0" accel="50000" decel="50000" fill="hold" grpId="0" nodeType="clickEffect">
                                  <p:stCondLst>
                                    <p:cond delay="0"/>
                                  </p:stCondLst>
                                  <p:childTnLst>
                                    <p:animMotion origin="layout" path="M 2.77778E-6 -4.74925E-6 L -0.00191 0.54981 " pathEditMode="relative" rAng="0" ptsTypes="AA">
                                      <p:cBhvr>
                                        <p:cTn id="22" dur="2000" fill="hold"/>
                                        <p:tgtEl>
                                          <p:spTgt spid="19"/>
                                        </p:tgtEl>
                                        <p:attrNameLst>
                                          <p:attrName>ppt_x</p:attrName>
                                          <p:attrName>ppt_y</p:attrName>
                                        </p:attrNameLst>
                                      </p:cBhvr>
                                      <p:rCtr x="-104" y="27479"/>
                                    </p:animMotion>
                                  </p:childTnLst>
                                </p:cTn>
                              </p:par>
                            </p:childTnLst>
                          </p:cTn>
                        </p:par>
                      </p:childTnLst>
                    </p:cTn>
                  </p:par>
                  <p:par>
                    <p:cTn id="23" fill="hold">
                      <p:stCondLst>
                        <p:cond delay="indefinite"/>
                      </p:stCondLst>
                      <p:childTnLst>
                        <p:par>
                          <p:cTn id="24" fill="hold">
                            <p:stCondLst>
                              <p:cond delay="0"/>
                            </p:stCondLst>
                            <p:childTnLst>
                              <p:par>
                                <p:cTn id="25" presetID="42" presetClass="path" presetSubtype="0" accel="50000" decel="50000" fill="hold" grpId="0" nodeType="clickEffect">
                                  <p:stCondLst>
                                    <p:cond delay="0"/>
                                  </p:stCondLst>
                                  <p:childTnLst>
                                    <p:animMotion origin="layout" path="M 1.66667E-6 -5.77768E-7 L -0.0099 0.54449 " pathEditMode="relative" rAng="0" ptsTypes="AA">
                                      <p:cBhvr>
                                        <p:cTn id="26" dur="2000" fill="hold"/>
                                        <p:tgtEl>
                                          <p:spTgt spid="23"/>
                                        </p:tgtEl>
                                        <p:attrNameLst>
                                          <p:attrName>ppt_x</p:attrName>
                                          <p:attrName>ppt_y</p:attrName>
                                        </p:attrNameLst>
                                      </p:cBhvr>
                                      <p:rCtr x="-503" y="27224"/>
                                    </p:animMotion>
                                  </p:childTnLst>
                                </p:cTn>
                              </p:par>
                            </p:childTnLst>
                          </p:cTn>
                        </p:par>
                      </p:childTnLst>
                    </p:cTn>
                  </p:par>
                  <p:par>
                    <p:cTn id="27" fill="hold">
                      <p:stCondLst>
                        <p:cond delay="indefinite"/>
                      </p:stCondLst>
                      <p:childTnLst>
                        <p:par>
                          <p:cTn id="28" fill="hold">
                            <p:stCondLst>
                              <p:cond delay="0"/>
                            </p:stCondLst>
                            <p:childTnLst>
                              <p:par>
                                <p:cTn id="29" presetID="42" presetClass="path" presetSubtype="0" accel="50000" decel="50000" fill="hold" grpId="0" nodeType="clickEffect">
                                  <p:stCondLst>
                                    <p:cond delay="0"/>
                                  </p:stCondLst>
                                  <p:childTnLst>
                                    <p:animMotion origin="layout" path="M 1.66667E-6 -6.86388E-7 L -0.00955 0.51953 " pathEditMode="relative" rAng="0" ptsTypes="AA">
                                      <p:cBhvr>
                                        <p:cTn id="30" dur="2000" fill="hold"/>
                                        <p:tgtEl>
                                          <p:spTgt spid="24"/>
                                        </p:tgtEl>
                                        <p:attrNameLst>
                                          <p:attrName>ppt_x</p:attrName>
                                          <p:attrName>ppt_y</p:attrName>
                                        </p:attrNameLst>
                                      </p:cBhvr>
                                      <p:rCtr x="-486" y="25976"/>
                                    </p:animMotion>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2"/>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4" grpId="0" animBg="1"/>
      <p:bldP spid="15" grpId="0" animBg="1"/>
      <p:bldP spid="19" grpId="0" animBg="1"/>
      <p:bldP spid="22" grpId="0" animBg="1"/>
      <p:bldP spid="23" grpId="0" animBg="1"/>
      <p:bldP spid="24" grpId="0" animBg="1"/>
      <p:bldP spid="2" grpId="0" animBg="1"/>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6 Grupo"/>
          <p:cNvGrpSpPr/>
          <p:nvPr/>
        </p:nvGrpSpPr>
        <p:grpSpPr>
          <a:xfrm>
            <a:off x="2267744" y="478413"/>
            <a:ext cx="4680520" cy="5932532"/>
            <a:chOff x="2267744" y="478413"/>
            <a:chExt cx="4680520" cy="5932532"/>
          </a:xfrm>
        </p:grpSpPr>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46400" y="711200"/>
              <a:ext cx="3251200" cy="5435600"/>
            </a:xfrm>
            <a:prstGeom prst="rect">
              <a:avLst/>
            </a:prstGeom>
            <a:noFill/>
            <a:extLst>
              <a:ext uri="{909E8E84-426E-40DD-AFC4-6F175D3DCCD1}">
                <a14:hiddenFill xmlns:a14="http://schemas.microsoft.com/office/drawing/2010/main">
                  <a:solidFill>
                    <a:srgbClr val="FFFFFF"/>
                  </a:solidFill>
                </a14:hiddenFill>
              </a:ext>
            </a:extLst>
          </p:spPr>
        </p:pic>
        <p:sp>
          <p:nvSpPr>
            <p:cNvPr id="3" name="2 CuadroTexto"/>
            <p:cNvSpPr txBox="1"/>
            <p:nvPr/>
          </p:nvSpPr>
          <p:spPr>
            <a:xfrm>
              <a:off x="2267744" y="5435932"/>
              <a:ext cx="2016224" cy="461665"/>
            </a:xfrm>
            <a:prstGeom prst="rect">
              <a:avLst/>
            </a:prstGeom>
            <a:solidFill>
              <a:srgbClr val="FFFF00"/>
            </a:solidFill>
          </p:spPr>
          <p:txBody>
            <a:bodyPr wrap="square" rtlCol="0">
              <a:spAutoFit/>
            </a:bodyPr>
            <a:lstStyle/>
            <a:p>
              <a:r>
                <a:rPr lang="es-AR" sz="2400" b="1" dirty="0" err="1" smtClean="0"/>
                <a:t>termogenina</a:t>
              </a:r>
              <a:endParaRPr lang="es-AR" sz="2400" b="1" dirty="0"/>
            </a:p>
          </p:txBody>
        </p:sp>
        <p:sp>
          <p:nvSpPr>
            <p:cNvPr id="4" name="3 CuadroTexto"/>
            <p:cNvSpPr txBox="1"/>
            <p:nvPr/>
          </p:nvSpPr>
          <p:spPr>
            <a:xfrm>
              <a:off x="5364088" y="5949280"/>
              <a:ext cx="1080120" cy="461665"/>
            </a:xfrm>
            <a:prstGeom prst="rect">
              <a:avLst/>
            </a:prstGeom>
            <a:solidFill>
              <a:srgbClr val="FFFF00"/>
            </a:solidFill>
          </p:spPr>
          <p:txBody>
            <a:bodyPr wrap="square" rtlCol="0">
              <a:spAutoFit/>
            </a:bodyPr>
            <a:lstStyle/>
            <a:p>
              <a:r>
                <a:rPr lang="es-AR" sz="2400" b="1" dirty="0" smtClean="0">
                  <a:solidFill>
                    <a:srgbClr val="FF0000"/>
                  </a:solidFill>
                </a:rPr>
                <a:t>CALOR</a:t>
              </a:r>
              <a:endParaRPr lang="es-AR" sz="2400" b="1" dirty="0">
                <a:solidFill>
                  <a:srgbClr val="FF0000"/>
                </a:solidFill>
              </a:endParaRPr>
            </a:p>
          </p:txBody>
        </p:sp>
        <p:sp>
          <p:nvSpPr>
            <p:cNvPr id="5" name="4 CuadroTexto"/>
            <p:cNvSpPr txBox="1"/>
            <p:nvPr/>
          </p:nvSpPr>
          <p:spPr>
            <a:xfrm>
              <a:off x="2339752" y="548680"/>
              <a:ext cx="1872208" cy="646331"/>
            </a:xfrm>
            <a:prstGeom prst="rect">
              <a:avLst/>
            </a:prstGeom>
            <a:solidFill>
              <a:schemeClr val="bg1"/>
            </a:solidFill>
          </p:spPr>
          <p:txBody>
            <a:bodyPr wrap="square" rtlCol="0">
              <a:spAutoFit/>
            </a:bodyPr>
            <a:lstStyle/>
            <a:p>
              <a:r>
                <a:rPr lang="es-AR" dirty="0" smtClean="0"/>
                <a:t>Espacio </a:t>
              </a:r>
              <a:r>
                <a:rPr lang="es-AR" dirty="0" err="1" smtClean="0"/>
                <a:t>intermembrana</a:t>
              </a:r>
              <a:endParaRPr lang="es-AR" dirty="0"/>
            </a:p>
          </p:txBody>
        </p:sp>
        <p:sp>
          <p:nvSpPr>
            <p:cNvPr id="6" name="5 CuadroTexto"/>
            <p:cNvSpPr txBox="1"/>
            <p:nvPr/>
          </p:nvSpPr>
          <p:spPr>
            <a:xfrm>
              <a:off x="5220072" y="478413"/>
              <a:ext cx="1728192" cy="646331"/>
            </a:xfrm>
            <a:prstGeom prst="rect">
              <a:avLst/>
            </a:prstGeom>
            <a:solidFill>
              <a:schemeClr val="bg1"/>
            </a:solidFill>
          </p:spPr>
          <p:txBody>
            <a:bodyPr wrap="square" rtlCol="0">
              <a:spAutoFit/>
            </a:bodyPr>
            <a:lstStyle/>
            <a:p>
              <a:r>
                <a:rPr lang="es-AR" dirty="0" smtClean="0"/>
                <a:t>Matriz mitocondrial</a:t>
              </a:r>
              <a:endParaRPr lang="es-AR" dirty="0"/>
            </a:p>
          </p:txBody>
        </p:sp>
      </p:grpSp>
    </p:spTree>
    <p:extLst>
      <p:ext uri="{BB962C8B-B14F-4D97-AF65-F5344CB8AC3E}">
        <p14:creationId xmlns:p14="http://schemas.microsoft.com/office/powerpoint/2010/main" val="2555293714"/>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solidFill>
            <a:srgbClr val="FFFF00"/>
          </a:solidFill>
        </p:spPr>
        <p:txBody>
          <a:bodyPr/>
          <a:lstStyle/>
          <a:p>
            <a:pPr>
              <a:tabLst>
                <a:tab pos="2057400" algn="l"/>
              </a:tabLst>
            </a:pPr>
            <a:r>
              <a:rPr lang="es-AR" b="1" dirty="0" smtClean="0"/>
              <a:t>Relación P/O</a:t>
            </a:r>
            <a:endParaRPr lang="es-AR" b="1" dirty="0"/>
          </a:p>
        </p:txBody>
      </p:sp>
      <p:sp>
        <p:nvSpPr>
          <p:cNvPr id="4" name="3 Marcador de contenido"/>
          <p:cNvSpPr>
            <a:spLocks noGrp="1"/>
          </p:cNvSpPr>
          <p:nvPr>
            <p:ph idx="1"/>
          </p:nvPr>
        </p:nvSpPr>
        <p:spPr/>
        <p:txBody>
          <a:bodyPr/>
          <a:lstStyle/>
          <a:p>
            <a:r>
              <a:rPr lang="es-AR" dirty="0" smtClean="0"/>
              <a:t>Mitocondrias + sustrato oxidable.</a:t>
            </a:r>
          </a:p>
          <a:p>
            <a:r>
              <a:rPr lang="es-AR" dirty="0" smtClean="0"/>
              <a:t>Consumo de Pi y O</a:t>
            </a:r>
            <a:r>
              <a:rPr lang="es-AR" baseline="-25000" dirty="0" smtClean="0"/>
              <a:t>2</a:t>
            </a:r>
            <a:r>
              <a:rPr lang="es-AR" dirty="0" smtClean="0"/>
              <a:t> </a:t>
            </a:r>
          </a:p>
          <a:p>
            <a:r>
              <a:rPr lang="es-AR" dirty="0" smtClean="0"/>
              <a:t>Sustrato oxidable + deshidrogenasa NAD dependiente: NADH + H</a:t>
            </a:r>
            <a:r>
              <a:rPr lang="es-AR" baseline="30000" dirty="0" smtClean="0"/>
              <a:t>+</a:t>
            </a:r>
            <a:endParaRPr lang="es-AR" dirty="0" smtClean="0"/>
          </a:p>
          <a:p>
            <a:endParaRPr lang="es-AR" dirty="0"/>
          </a:p>
          <a:p>
            <a:r>
              <a:rPr lang="es-AR" dirty="0"/>
              <a:t>Sustrato oxidable + deshidrogenasa F</a:t>
            </a:r>
            <a:r>
              <a:rPr lang="es-AR" dirty="0" smtClean="0"/>
              <a:t>AD </a:t>
            </a:r>
            <a:r>
              <a:rPr lang="es-AR" dirty="0"/>
              <a:t>dependiente</a:t>
            </a:r>
            <a:r>
              <a:rPr lang="es-AR" dirty="0" smtClean="0"/>
              <a:t>:</a:t>
            </a:r>
            <a:r>
              <a:rPr lang="es-AR" dirty="0"/>
              <a:t> </a:t>
            </a:r>
            <a:r>
              <a:rPr lang="es-AR" dirty="0" smtClean="0"/>
              <a:t>FADH </a:t>
            </a:r>
          </a:p>
          <a:p>
            <a:pPr marL="0" indent="0">
              <a:buNone/>
            </a:pPr>
            <a:endParaRPr lang="es-AR" baseline="-25000" dirty="0"/>
          </a:p>
        </p:txBody>
      </p:sp>
      <p:cxnSp>
        <p:nvCxnSpPr>
          <p:cNvPr id="6" name="5 Conector recto de flecha"/>
          <p:cNvCxnSpPr/>
          <p:nvPr/>
        </p:nvCxnSpPr>
        <p:spPr>
          <a:xfrm>
            <a:off x="5004048" y="3645024"/>
            <a:ext cx="216024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7" name="6 CuadroTexto"/>
          <p:cNvSpPr txBox="1"/>
          <p:nvPr/>
        </p:nvSpPr>
        <p:spPr>
          <a:xfrm>
            <a:off x="5076056" y="3356992"/>
            <a:ext cx="2088232" cy="369332"/>
          </a:xfrm>
          <a:prstGeom prst="rect">
            <a:avLst/>
          </a:prstGeom>
          <a:noFill/>
        </p:spPr>
        <p:txBody>
          <a:bodyPr wrap="square" rtlCol="0">
            <a:spAutoFit/>
          </a:bodyPr>
          <a:lstStyle/>
          <a:p>
            <a:r>
              <a:rPr lang="es-AR" dirty="0" smtClean="0"/>
              <a:t>Cadena respiratoria</a:t>
            </a:r>
            <a:endParaRPr lang="es-AR" dirty="0"/>
          </a:p>
        </p:txBody>
      </p:sp>
      <p:sp>
        <p:nvSpPr>
          <p:cNvPr id="10" name="9 CuadroTexto"/>
          <p:cNvSpPr txBox="1"/>
          <p:nvPr/>
        </p:nvSpPr>
        <p:spPr>
          <a:xfrm>
            <a:off x="7164288" y="3356992"/>
            <a:ext cx="1512168" cy="461665"/>
          </a:xfrm>
          <a:prstGeom prst="rect">
            <a:avLst/>
          </a:prstGeom>
          <a:solidFill>
            <a:srgbClr val="FFFF00"/>
          </a:solidFill>
        </p:spPr>
        <p:txBody>
          <a:bodyPr wrap="square" rtlCol="0">
            <a:spAutoFit/>
          </a:bodyPr>
          <a:lstStyle/>
          <a:p>
            <a:r>
              <a:rPr lang="es-AR" sz="2400" b="1" dirty="0" smtClean="0">
                <a:solidFill>
                  <a:srgbClr val="FF0000"/>
                </a:solidFill>
              </a:rPr>
              <a:t>P/O= 3/1</a:t>
            </a:r>
            <a:endParaRPr lang="es-AR" sz="2400" b="1" dirty="0">
              <a:solidFill>
                <a:srgbClr val="FF0000"/>
              </a:solidFill>
            </a:endParaRPr>
          </a:p>
        </p:txBody>
      </p:sp>
      <p:sp>
        <p:nvSpPr>
          <p:cNvPr id="11" name="10 CuadroTexto"/>
          <p:cNvSpPr txBox="1"/>
          <p:nvPr/>
        </p:nvSpPr>
        <p:spPr>
          <a:xfrm>
            <a:off x="4248708" y="4941168"/>
            <a:ext cx="2088232" cy="369332"/>
          </a:xfrm>
          <a:prstGeom prst="rect">
            <a:avLst/>
          </a:prstGeom>
          <a:noFill/>
        </p:spPr>
        <p:txBody>
          <a:bodyPr wrap="square" rtlCol="0">
            <a:spAutoFit/>
          </a:bodyPr>
          <a:lstStyle/>
          <a:p>
            <a:r>
              <a:rPr lang="es-AR" dirty="0" smtClean="0"/>
              <a:t>Cadena respiratoria</a:t>
            </a:r>
            <a:endParaRPr lang="es-AR" dirty="0"/>
          </a:p>
        </p:txBody>
      </p:sp>
      <p:cxnSp>
        <p:nvCxnSpPr>
          <p:cNvPr id="13" name="12 Conector recto de flecha"/>
          <p:cNvCxnSpPr/>
          <p:nvPr/>
        </p:nvCxnSpPr>
        <p:spPr>
          <a:xfrm>
            <a:off x="4248708" y="5301208"/>
            <a:ext cx="2411524"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4" name="13 CuadroTexto"/>
          <p:cNvSpPr txBox="1"/>
          <p:nvPr/>
        </p:nvSpPr>
        <p:spPr>
          <a:xfrm>
            <a:off x="6876256" y="5125834"/>
            <a:ext cx="1440160" cy="461665"/>
          </a:xfrm>
          <a:prstGeom prst="rect">
            <a:avLst/>
          </a:prstGeom>
          <a:solidFill>
            <a:srgbClr val="FFFF00"/>
          </a:solidFill>
        </p:spPr>
        <p:txBody>
          <a:bodyPr wrap="square" rtlCol="0">
            <a:spAutoFit/>
          </a:bodyPr>
          <a:lstStyle/>
          <a:p>
            <a:r>
              <a:rPr lang="es-AR" sz="2400" b="1" dirty="0" smtClean="0">
                <a:solidFill>
                  <a:srgbClr val="FF0000"/>
                </a:solidFill>
              </a:rPr>
              <a:t>P/O= 2/1</a:t>
            </a:r>
            <a:endParaRPr lang="es-AR" sz="2400" b="1" dirty="0">
              <a:solidFill>
                <a:srgbClr val="FF0000"/>
              </a:solidFill>
            </a:endParaRPr>
          </a:p>
        </p:txBody>
      </p:sp>
    </p:spTree>
    <p:extLst>
      <p:ext uri="{BB962C8B-B14F-4D97-AF65-F5344CB8AC3E}">
        <p14:creationId xmlns:p14="http://schemas.microsoft.com/office/powerpoint/2010/main" val="2064396342"/>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539750" y="333375"/>
            <a:ext cx="8229600" cy="1143000"/>
          </a:xfrm>
          <a:solidFill>
            <a:srgbClr val="FFFF00"/>
          </a:solidFill>
          <a:ln>
            <a:solidFill>
              <a:schemeClr val="tx1"/>
            </a:solidFill>
            <a:miter lim="800000"/>
            <a:headEnd/>
            <a:tailEnd/>
          </a:ln>
        </p:spPr>
        <p:txBody>
          <a:bodyPr/>
          <a:lstStyle/>
          <a:p>
            <a:pPr eaLnBrk="1" hangingPunct="1"/>
            <a:r>
              <a:rPr lang="es-ES" altLang="es-AR" sz="3200" dirty="0" smtClean="0"/>
              <a:t>Relación P/O en presencia de Inhibidores</a:t>
            </a:r>
          </a:p>
        </p:txBody>
      </p:sp>
      <p:sp>
        <p:nvSpPr>
          <p:cNvPr id="37891" name="Rectangle 3"/>
          <p:cNvSpPr>
            <a:spLocks noGrp="1" noChangeArrowheads="1"/>
          </p:cNvSpPr>
          <p:nvPr>
            <p:ph idx="1"/>
          </p:nvPr>
        </p:nvSpPr>
        <p:spPr>
          <a:xfrm>
            <a:off x="457200" y="2646363"/>
            <a:ext cx="3178175" cy="604837"/>
          </a:xfrm>
          <a:solidFill>
            <a:schemeClr val="bg1"/>
          </a:solidFill>
          <a:ln>
            <a:solidFill>
              <a:schemeClr val="tx1"/>
            </a:solidFill>
          </a:ln>
        </p:spPr>
        <p:txBody>
          <a:bodyPr>
            <a:noAutofit/>
          </a:bodyPr>
          <a:lstStyle/>
          <a:p>
            <a:pPr marL="0" indent="0" eaLnBrk="1" hangingPunct="1">
              <a:lnSpc>
                <a:spcPct val="80000"/>
              </a:lnSpc>
              <a:buNone/>
            </a:pPr>
            <a:r>
              <a:rPr lang="es-ES" altLang="es-AR" sz="2800" b="1" dirty="0" smtClean="0"/>
              <a:t>Sustrato: NADH</a:t>
            </a:r>
          </a:p>
          <a:p>
            <a:pPr eaLnBrk="1" hangingPunct="1">
              <a:lnSpc>
                <a:spcPct val="80000"/>
              </a:lnSpc>
              <a:buFontTx/>
              <a:buNone/>
            </a:pPr>
            <a:r>
              <a:rPr lang="es-ES" altLang="es-AR" sz="2800" b="1" dirty="0" smtClean="0"/>
              <a:t>     </a:t>
            </a:r>
            <a:endParaRPr lang="es-ES" altLang="es-AR" sz="2800" b="1" baseline="30000" dirty="0" smtClean="0"/>
          </a:p>
          <a:p>
            <a:pPr eaLnBrk="1" hangingPunct="1">
              <a:lnSpc>
                <a:spcPct val="80000"/>
              </a:lnSpc>
              <a:buFontTx/>
              <a:buNone/>
            </a:pPr>
            <a:endParaRPr lang="es-ES" altLang="es-AR" sz="2800" b="1" dirty="0" smtClean="0"/>
          </a:p>
        </p:txBody>
      </p:sp>
      <p:sp>
        <p:nvSpPr>
          <p:cNvPr id="37892" name="Line 4"/>
          <p:cNvSpPr>
            <a:spLocks noChangeShapeType="1"/>
          </p:cNvSpPr>
          <p:nvPr/>
        </p:nvSpPr>
        <p:spPr bwMode="auto">
          <a:xfrm>
            <a:off x="1835150" y="3324225"/>
            <a:ext cx="0" cy="1079500"/>
          </a:xfrm>
          <a:prstGeom prst="line">
            <a:avLst/>
          </a:prstGeom>
          <a:noFill/>
          <a:ln w="4445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AR"/>
          </a:p>
        </p:txBody>
      </p:sp>
      <p:sp>
        <p:nvSpPr>
          <p:cNvPr id="37893" name="Text Box 5"/>
          <p:cNvSpPr txBox="1">
            <a:spLocks noChangeArrowheads="1"/>
          </p:cNvSpPr>
          <p:nvPr/>
        </p:nvSpPr>
        <p:spPr bwMode="auto">
          <a:xfrm>
            <a:off x="431800" y="3538538"/>
            <a:ext cx="1331913"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a:solidFill>
                  <a:schemeClr val="accent2"/>
                </a:solidFill>
              </a:rPr>
              <a:t>Sin Inhibidor</a:t>
            </a:r>
            <a:endParaRPr lang="es-ES" altLang="es-AR"/>
          </a:p>
        </p:txBody>
      </p:sp>
      <p:sp>
        <p:nvSpPr>
          <p:cNvPr id="37894" name="Text Box 6"/>
          <p:cNvSpPr txBox="1">
            <a:spLocks noChangeArrowheads="1"/>
          </p:cNvSpPr>
          <p:nvPr/>
        </p:nvSpPr>
        <p:spPr bwMode="auto">
          <a:xfrm>
            <a:off x="1116013" y="4475163"/>
            <a:ext cx="1511300" cy="466725"/>
          </a:xfrm>
          <a:prstGeom prst="rect">
            <a:avLst/>
          </a:prstGeom>
          <a:solidFill>
            <a:schemeClr val="bg1"/>
          </a:solidFill>
          <a:ln w="9525">
            <a:solidFill>
              <a:schemeClr val="accent2"/>
            </a:solidFill>
            <a:miter lim="800000"/>
            <a:headEnd/>
            <a:tailEnd/>
          </a:ln>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sz="2400" b="1"/>
              <a:t>P/O = 3/1</a:t>
            </a:r>
            <a:endParaRPr lang="es-ES" altLang="es-AR"/>
          </a:p>
        </p:txBody>
      </p:sp>
      <p:sp>
        <p:nvSpPr>
          <p:cNvPr id="37895" name="Text Box 7"/>
          <p:cNvSpPr txBox="1">
            <a:spLocks noChangeArrowheads="1"/>
          </p:cNvSpPr>
          <p:nvPr/>
        </p:nvSpPr>
        <p:spPr bwMode="auto">
          <a:xfrm>
            <a:off x="4787900" y="3573463"/>
            <a:ext cx="1728788" cy="650875"/>
          </a:xfrm>
          <a:prstGeom prst="rect">
            <a:avLst/>
          </a:prstGeom>
          <a:noFill/>
          <a:ln w="9525">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a:solidFill>
                  <a:schemeClr val="accent2"/>
                </a:solidFill>
              </a:rPr>
              <a:t>c/Inh. del COMPLEJO II</a:t>
            </a:r>
            <a:r>
              <a:rPr lang="es-ES" altLang="es-AR"/>
              <a:t> </a:t>
            </a:r>
          </a:p>
        </p:txBody>
      </p:sp>
      <p:sp>
        <p:nvSpPr>
          <p:cNvPr id="37896" name="Text Box 8"/>
          <p:cNvSpPr txBox="1">
            <a:spLocks noChangeArrowheads="1"/>
          </p:cNvSpPr>
          <p:nvPr/>
        </p:nvSpPr>
        <p:spPr bwMode="auto">
          <a:xfrm>
            <a:off x="4643438" y="1700213"/>
            <a:ext cx="1728787" cy="650875"/>
          </a:xfrm>
          <a:prstGeom prst="rect">
            <a:avLst/>
          </a:prstGeom>
          <a:noFill/>
          <a:ln w="9525">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a:solidFill>
                  <a:schemeClr val="accent2"/>
                </a:solidFill>
              </a:rPr>
              <a:t>c/Inh. del COMPLEJO I</a:t>
            </a:r>
            <a:r>
              <a:rPr lang="es-ES" altLang="es-AR"/>
              <a:t> </a:t>
            </a:r>
          </a:p>
        </p:txBody>
      </p:sp>
      <p:sp>
        <p:nvSpPr>
          <p:cNvPr id="37897" name="Text Box 9"/>
          <p:cNvSpPr txBox="1">
            <a:spLocks noChangeArrowheads="1"/>
          </p:cNvSpPr>
          <p:nvPr/>
        </p:nvSpPr>
        <p:spPr bwMode="auto">
          <a:xfrm>
            <a:off x="3276600" y="4797425"/>
            <a:ext cx="2592388" cy="376238"/>
          </a:xfrm>
          <a:prstGeom prst="rect">
            <a:avLst/>
          </a:prstGeom>
          <a:noFill/>
          <a:ln w="9525">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a:solidFill>
                  <a:schemeClr val="accent2"/>
                </a:solidFill>
              </a:rPr>
              <a:t>C/ DESACOPLANTES</a:t>
            </a:r>
            <a:endParaRPr lang="es-ES" altLang="es-AR"/>
          </a:p>
        </p:txBody>
      </p:sp>
      <p:sp>
        <p:nvSpPr>
          <p:cNvPr id="37898" name="Rectangle 11"/>
          <p:cNvSpPr>
            <a:spLocks noChangeArrowheads="1"/>
          </p:cNvSpPr>
          <p:nvPr/>
        </p:nvSpPr>
        <p:spPr bwMode="auto">
          <a:xfrm>
            <a:off x="7092950" y="4076700"/>
            <a:ext cx="1247775" cy="376238"/>
          </a:xfrm>
          <a:prstGeom prst="rect">
            <a:avLst/>
          </a:prstGeom>
          <a:solidFill>
            <a:schemeClr val="bg1"/>
          </a:solidFill>
          <a:ln w="9525">
            <a:solidFill>
              <a:srgbClr val="F42B0A"/>
            </a:solidFill>
            <a:miter lim="800000"/>
            <a:headEnd/>
            <a:tailEnd/>
          </a:ln>
        </p:spPr>
        <p:txBody>
          <a:bodyPr wrap="none" anchor="ct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a:solidFill>
                  <a:srgbClr val="F42B0A"/>
                </a:solidFill>
              </a:rPr>
              <a:t>e-   e-   e-</a:t>
            </a:r>
            <a:r>
              <a:rPr lang="es-ES" altLang="es-AR">
                <a:solidFill>
                  <a:srgbClr val="F42B0A"/>
                </a:solidFill>
              </a:rPr>
              <a:t> </a:t>
            </a:r>
          </a:p>
        </p:txBody>
      </p:sp>
      <p:sp>
        <p:nvSpPr>
          <p:cNvPr id="37899" name="Text Box 13"/>
          <p:cNvSpPr txBox="1">
            <a:spLocks noChangeArrowheads="1"/>
          </p:cNvSpPr>
          <p:nvPr/>
        </p:nvSpPr>
        <p:spPr bwMode="auto">
          <a:xfrm>
            <a:off x="6732588" y="1700213"/>
            <a:ext cx="1296987" cy="466725"/>
          </a:xfrm>
          <a:prstGeom prst="rect">
            <a:avLst/>
          </a:prstGeom>
          <a:solidFill>
            <a:schemeClr val="bg1"/>
          </a:solidFill>
          <a:ln w="9525">
            <a:solidFill>
              <a:schemeClr val="accent2"/>
            </a:solidFill>
            <a:miter lim="800000"/>
            <a:headEnd/>
            <a:tailEnd/>
          </a:ln>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sz="2400" b="1"/>
              <a:t>P/O = 0</a:t>
            </a:r>
            <a:endParaRPr lang="es-ES" altLang="es-AR"/>
          </a:p>
        </p:txBody>
      </p:sp>
      <p:sp>
        <p:nvSpPr>
          <p:cNvPr id="37900" name="Text Box 14"/>
          <p:cNvSpPr txBox="1">
            <a:spLocks noChangeArrowheads="1"/>
          </p:cNvSpPr>
          <p:nvPr/>
        </p:nvSpPr>
        <p:spPr bwMode="auto">
          <a:xfrm>
            <a:off x="6948488" y="3429000"/>
            <a:ext cx="1512887" cy="466725"/>
          </a:xfrm>
          <a:prstGeom prst="rect">
            <a:avLst/>
          </a:prstGeom>
          <a:solidFill>
            <a:schemeClr val="bg1"/>
          </a:solidFill>
          <a:ln w="9525">
            <a:solidFill>
              <a:schemeClr val="accent2"/>
            </a:solidFill>
            <a:miter lim="800000"/>
            <a:headEnd/>
            <a:tailEnd/>
          </a:ln>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sz="2400" b="1"/>
              <a:t>P/O = 3/1</a:t>
            </a:r>
            <a:endParaRPr lang="es-ES" altLang="es-AR"/>
          </a:p>
        </p:txBody>
      </p:sp>
      <p:sp>
        <p:nvSpPr>
          <p:cNvPr id="37901" name="Text Box 15"/>
          <p:cNvSpPr txBox="1">
            <a:spLocks noChangeArrowheads="1"/>
          </p:cNvSpPr>
          <p:nvPr/>
        </p:nvSpPr>
        <p:spPr bwMode="auto">
          <a:xfrm>
            <a:off x="3851275" y="5373688"/>
            <a:ext cx="1584325" cy="466725"/>
          </a:xfrm>
          <a:prstGeom prst="rect">
            <a:avLst/>
          </a:prstGeom>
          <a:solidFill>
            <a:schemeClr val="bg1"/>
          </a:solidFill>
          <a:ln w="9525">
            <a:solidFill>
              <a:schemeClr val="accent2"/>
            </a:solidFill>
            <a:miter lim="800000"/>
            <a:headEnd/>
            <a:tailEnd/>
          </a:ln>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sz="2400" b="1"/>
              <a:t>P/O = 0/1</a:t>
            </a:r>
            <a:endParaRPr lang="es-ES" altLang="es-AR"/>
          </a:p>
        </p:txBody>
      </p:sp>
      <p:grpSp>
        <p:nvGrpSpPr>
          <p:cNvPr id="37902" name="Group 16"/>
          <p:cNvGrpSpPr>
            <a:grpSpLocks/>
          </p:cNvGrpSpPr>
          <p:nvPr/>
        </p:nvGrpSpPr>
        <p:grpSpPr bwMode="auto">
          <a:xfrm>
            <a:off x="6804025" y="2276475"/>
            <a:ext cx="2089150" cy="792163"/>
            <a:chOff x="4286" y="1752"/>
            <a:chExt cx="1316" cy="499"/>
          </a:xfrm>
        </p:grpSpPr>
        <p:sp>
          <p:nvSpPr>
            <p:cNvPr id="37923" name="Text Box 17"/>
            <p:cNvSpPr txBox="1">
              <a:spLocks noChangeArrowheads="1"/>
            </p:cNvSpPr>
            <p:nvPr/>
          </p:nvSpPr>
          <p:spPr bwMode="auto">
            <a:xfrm>
              <a:off x="4286" y="1842"/>
              <a:ext cx="1316" cy="237"/>
            </a:xfrm>
            <a:prstGeom prst="rect">
              <a:avLst/>
            </a:prstGeom>
            <a:noFill/>
            <a:ln w="9525">
              <a:solidFill>
                <a:srgbClr val="F42B0A"/>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dirty="0">
                  <a:solidFill>
                    <a:srgbClr val="F42B0A"/>
                  </a:solidFill>
                </a:rPr>
                <a:t>e</a:t>
              </a:r>
              <a:r>
                <a:rPr lang="es-ES" altLang="es-AR" b="1" baseline="30000" dirty="0">
                  <a:solidFill>
                    <a:srgbClr val="F42B0A"/>
                  </a:solidFill>
                </a:rPr>
                <a:t>-   </a:t>
              </a:r>
              <a:r>
                <a:rPr lang="es-ES" altLang="es-AR" b="1" dirty="0">
                  <a:solidFill>
                    <a:srgbClr val="F42B0A"/>
                  </a:solidFill>
                </a:rPr>
                <a:t>e</a:t>
              </a:r>
              <a:r>
                <a:rPr lang="es-ES" altLang="es-AR" b="1" baseline="30000" dirty="0">
                  <a:solidFill>
                    <a:srgbClr val="F42B0A"/>
                  </a:solidFill>
                </a:rPr>
                <a:t>-   </a:t>
              </a:r>
              <a:r>
                <a:rPr lang="es-ES" altLang="es-AR" b="1" dirty="0">
                  <a:solidFill>
                    <a:srgbClr val="F42B0A"/>
                  </a:solidFill>
                </a:rPr>
                <a:t>e</a:t>
              </a:r>
              <a:r>
                <a:rPr lang="es-ES" altLang="es-AR" b="1" baseline="30000" dirty="0">
                  <a:solidFill>
                    <a:srgbClr val="F42B0A"/>
                  </a:solidFill>
                </a:rPr>
                <a:t>-</a:t>
              </a:r>
              <a:r>
                <a:rPr lang="es-ES" altLang="es-AR" b="1" dirty="0">
                  <a:solidFill>
                    <a:srgbClr val="F42B0A"/>
                  </a:solidFill>
                </a:rPr>
                <a:t> </a:t>
              </a:r>
              <a:r>
                <a:rPr lang="es-ES" altLang="es-AR" b="1" dirty="0" smtClean="0"/>
                <a:t>(Q al O2)</a:t>
              </a:r>
              <a:endParaRPr lang="es-ES" altLang="es-AR" dirty="0"/>
            </a:p>
          </p:txBody>
        </p:sp>
        <p:sp>
          <p:nvSpPr>
            <p:cNvPr id="37924" name="Line 18"/>
            <p:cNvSpPr>
              <a:spLocks noChangeShapeType="1"/>
            </p:cNvSpPr>
            <p:nvPr/>
          </p:nvSpPr>
          <p:spPr bwMode="auto">
            <a:xfrm flipH="1">
              <a:off x="4422" y="1752"/>
              <a:ext cx="771" cy="499"/>
            </a:xfrm>
            <a:prstGeom prst="line">
              <a:avLst/>
            </a:prstGeom>
            <a:noFill/>
            <a:ln w="41275">
              <a:solidFill>
                <a:schemeClr val="tx1"/>
              </a:solidFill>
              <a:round/>
              <a:headEnd/>
              <a:tailEnd/>
            </a:ln>
            <a:extLst>
              <a:ext uri="{909E8E84-426E-40DD-AFC4-6F175D3DCCD1}">
                <a14:hiddenFill xmlns:a14="http://schemas.microsoft.com/office/drawing/2010/main">
                  <a:noFill/>
                </a14:hiddenFill>
              </a:ext>
            </a:extLst>
          </p:spPr>
          <p:txBody>
            <a:bodyPr/>
            <a:lstStyle/>
            <a:p>
              <a:endParaRPr lang="es-AR"/>
            </a:p>
          </p:txBody>
        </p:sp>
        <p:sp>
          <p:nvSpPr>
            <p:cNvPr id="37925" name="Line 19"/>
            <p:cNvSpPr>
              <a:spLocks noChangeShapeType="1"/>
            </p:cNvSpPr>
            <p:nvPr/>
          </p:nvSpPr>
          <p:spPr bwMode="auto">
            <a:xfrm>
              <a:off x="4468" y="1752"/>
              <a:ext cx="725" cy="499"/>
            </a:xfrm>
            <a:prstGeom prst="line">
              <a:avLst/>
            </a:prstGeom>
            <a:noFill/>
            <a:ln w="44450">
              <a:solidFill>
                <a:schemeClr val="tx1"/>
              </a:solidFill>
              <a:round/>
              <a:headEnd/>
              <a:tailEnd/>
            </a:ln>
            <a:extLst>
              <a:ext uri="{909E8E84-426E-40DD-AFC4-6F175D3DCCD1}">
                <a14:hiddenFill xmlns:a14="http://schemas.microsoft.com/office/drawing/2010/main">
                  <a:noFill/>
                </a14:hiddenFill>
              </a:ext>
            </a:extLst>
          </p:spPr>
          <p:txBody>
            <a:bodyPr/>
            <a:lstStyle/>
            <a:p>
              <a:endParaRPr lang="es-AR"/>
            </a:p>
          </p:txBody>
        </p:sp>
      </p:grpSp>
      <p:sp>
        <p:nvSpPr>
          <p:cNvPr id="37903" name="Text Box 20"/>
          <p:cNvSpPr txBox="1">
            <a:spLocks noChangeArrowheads="1"/>
          </p:cNvSpPr>
          <p:nvPr/>
        </p:nvSpPr>
        <p:spPr bwMode="auto">
          <a:xfrm>
            <a:off x="1979613" y="3357563"/>
            <a:ext cx="576262" cy="915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a:solidFill>
                  <a:srgbClr val="F42B0A"/>
                </a:solidFill>
              </a:rPr>
              <a:t>e</a:t>
            </a:r>
            <a:r>
              <a:rPr lang="es-ES" altLang="es-AR" b="1" baseline="30000">
                <a:solidFill>
                  <a:srgbClr val="F42B0A"/>
                </a:solidFill>
              </a:rPr>
              <a:t>- </a:t>
            </a:r>
            <a:r>
              <a:rPr lang="es-ES" altLang="es-AR" b="1">
                <a:solidFill>
                  <a:srgbClr val="F42B0A"/>
                </a:solidFill>
              </a:rPr>
              <a:t>e</a:t>
            </a:r>
            <a:r>
              <a:rPr lang="es-ES" altLang="es-AR" b="1" baseline="30000">
                <a:solidFill>
                  <a:srgbClr val="F42B0A"/>
                </a:solidFill>
              </a:rPr>
              <a:t>-</a:t>
            </a:r>
            <a:r>
              <a:rPr lang="es-ES" altLang="es-AR" b="1">
                <a:solidFill>
                  <a:srgbClr val="F42B0A"/>
                </a:solidFill>
              </a:rPr>
              <a:t> e</a:t>
            </a:r>
            <a:r>
              <a:rPr lang="es-ES" altLang="es-AR" b="1" baseline="30000">
                <a:solidFill>
                  <a:srgbClr val="F42B0A"/>
                </a:solidFill>
              </a:rPr>
              <a:t>-</a:t>
            </a:r>
            <a:endParaRPr lang="es-ES" altLang="es-AR"/>
          </a:p>
        </p:txBody>
      </p:sp>
      <p:sp>
        <p:nvSpPr>
          <p:cNvPr id="37904" name="Line 21"/>
          <p:cNvSpPr>
            <a:spLocks noChangeShapeType="1"/>
          </p:cNvSpPr>
          <p:nvPr/>
        </p:nvSpPr>
        <p:spPr bwMode="auto">
          <a:xfrm>
            <a:off x="3635375" y="3357563"/>
            <a:ext cx="0" cy="1366837"/>
          </a:xfrm>
          <a:prstGeom prst="line">
            <a:avLst/>
          </a:prstGeom>
          <a:noFill/>
          <a:ln w="4445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AR"/>
          </a:p>
        </p:txBody>
      </p:sp>
      <p:sp>
        <p:nvSpPr>
          <p:cNvPr id="37905" name="Line 22"/>
          <p:cNvSpPr>
            <a:spLocks noChangeShapeType="1"/>
          </p:cNvSpPr>
          <p:nvPr/>
        </p:nvSpPr>
        <p:spPr bwMode="auto">
          <a:xfrm>
            <a:off x="4067175" y="3213100"/>
            <a:ext cx="504825" cy="431800"/>
          </a:xfrm>
          <a:prstGeom prst="line">
            <a:avLst/>
          </a:prstGeom>
          <a:noFill/>
          <a:ln w="4445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AR"/>
          </a:p>
        </p:txBody>
      </p:sp>
      <p:sp>
        <p:nvSpPr>
          <p:cNvPr id="37906" name="Line 23"/>
          <p:cNvSpPr>
            <a:spLocks noChangeShapeType="1"/>
          </p:cNvSpPr>
          <p:nvPr/>
        </p:nvSpPr>
        <p:spPr bwMode="auto">
          <a:xfrm flipV="1">
            <a:off x="3924300" y="2420938"/>
            <a:ext cx="649288" cy="214312"/>
          </a:xfrm>
          <a:prstGeom prst="line">
            <a:avLst/>
          </a:prstGeom>
          <a:noFill/>
          <a:ln w="4445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AR"/>
          </a:p>
        </p:txBody>
      </p:sp>
      <p:sp>
        <p:nvSpPr>
          <p:cNvPr id="37907" name="AutoShape 24"/>
          <p:cNvSpPr>
            <a:spLocks/>
          </p:cNvSpPr>
          <p:nvPr/>
        </p:nvSpPr>
        <p:spPr bwMode="auto">
          <a:xfrm>
            <a:off x="6516688" y="1557338"/>
            <a:ext cx="144462" cy="1368425"/>
          </a:xfrm>
          <a:prstGeom prst="leftBrace">
            <a:avLst>
              <a:gd name="adj1" fmla="val 78938"/>
              <a:gd name="adj2" fmla="val 50000"/>
            </a:avLst>
          </a:prstGeom>
          <a:noFill/>
          <a:ln w="381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s-PE" altLang="es-AR"/>
          </a:p>
        </p:txBody>
      </p:sp>
      <p:sp>
        <p:nvSpPr>
          <p:cNvPr id="37908" name="AutoShape 25"/>
          <p:cNvSpPr>
            <a:spLocks/>
          </p:cNvSpPr>
          <p:nvPr/>
        </p:nvSpPr>
        <p:spPr bwMode="auto">
          <a:xfrm>
            <a:off x="6588125" y="3429000"/>
            <a:ext cx="144463" cy="1223963"/>
          </a:xfrm>
          <a:prstGeom prst="leftBrace">
            <a:avLst>
              <a:gd name="adj1" fmla="val 70604"/>
              <a:gd name="adj2" fmla="val 50000"/>
            </a:avLst>
          </a:prstGeom>
          <a:noFill/>
          <a:ln w="381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s-PE" altLang="es-AR"/>
          </a:p>
        </p:txBody>
      </p:sp>
      <p:sp>
        <p:nvSpPr>
          <p:cNvPr id="37909" name="Text Box 26"/>
          <p:cNvSpPr txBox="1">
            <a:spLocks noChangeArrowheads="1"/>
          </p:cNvSpPr>
          <p:nvPr/>
        </p:nvSpPr>
        <p:spPr bwMode="auto">
          <a:xfrm>
            <a:off x="3419475" y="5949950"/>
            <a:ext cx="2232025" cy="650875"/>
          </a:xfrm>
          <a:prstGeom prst="rect">
            <a:avLst/>
          </a:prstGeom>
          <a:noFill/>
          <a:ln w="9525">
            <a:solidFill>
              <a:srgbClr val="F42B0A"/>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a:solidFill>
                  <a:srgbClr val="F42B0A"/>
                </a:solidFill>
              </a:rPr>
              <a:t>e</a:t>
            </a:r>
            <a:r>
              <a:rPr lang="es-ES" altLang="es-AR" b="1" baseline="30000">
                <a:solidFill>
                  <a:srgbClr val="F42B0A"/>
                </a:solidFill>
              </a:rPr>
              <a:t>-   </a:t>
            </a:r>
            <a:r>
              <a:rPr lang="es-ES" altLang="es-AR" b="1">
                <a:solidFill>
                  <a:srgbClr val="F42B0A"/>
                </a:solidFill>
              </a:rPr>
              <a:t>e</a:t>
            </a:r>
            <a:r>
              <a:rPr lang="es-ES" altLang="es-AR" b="1" baseline="30000">
                <a:solidFill>
                  <a:srgbClr val="F42B0A"/>
                </a:solidFill>
              </a:rPr>
              <a:t>-   </a:t>
            </a:r>
            <a:r>
              <a:rPr lang="es-ES" altLang="es-AR" b="1">
                <a:solidFill>
                  <a:srgbClr val="F42B0A"/>
                </a:solidFill>
              </a:rPr>
              <a:t>e</a:t>
            </a:r>
            <a:r>
              <a:rPr lang="es-ES" altLang="es-AR" b="1" baseline="30000">
                <a:solidFill>
                  <a:srgbClr val="F42B0A"/>
                </a:solidFill>
              </a:rPr>
              <a:t>-</a:t>
            </a:r>
            <a:r>
              <a:rPr lang="es-ES" altLang="es-AR" b="1">
                <a:solidFill>
                  <a:srgbClr val="F42B0A"/>
                </a:solidFill>
              </a:rPr>
              <a:t> e-   e-   e-</a:t>
            </a:r>
            <a:r>
              <a:rPr lang="es-ES" altLang="es-AR"/>
              <a:t> </a:t>
            </a:r>
            <a:r>
              <a:rPr lang="es-ES" altLang="es-AR" b="1">
                <a:solidFill>
                  <a:srgbClr val="F42B0A"/>
                </a:solidFill>
              </a:rPr>
              <a:t>e-   e-   e-</a:t>
            </a:r>
            <a:r>
              <a:rPr lang="es-ES" altLang="es-AR"/>
              <a:t> </a:t>
            </a:r>
            <a:r>
              <a:rPr lang="es-ES" altLang="es-AR" b="1"/>
              <a:t>(Q al O2)</a:t>
            </a:r>
            <a:endParaRPr lang="es-ES" altLang="es-AR"/>
          </a:p>
        </p:txBody>
      </p:sp>
      <p:sp>
        <p:nvSpPr>
          <p:cNvPr id="37910" name="Line 27"/>
          <p:cNvSpPr>
            <a:spLocks noChangeShapeType="1"/>
          </p:cNvSpPr>
          <p:nvPr/>
        </p:nvSpPr>
        <p:spPr bwMode="auto">
          <a:xfrm>
            <a:off x="4427538" y="5157788"/>
            <a:ext cx="0" cy="2159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AR"/>
          </a:p>
        </p:txBody>
      </p:sp>
      <p:sp>
        <p:nvSpPr>
          <p:cNvPr id="37911" name="Text Box 28"/>
          <p:cNvSpPr txBox="1">
            <a:spLocks noChangeArrowheads="1"/>
          </p:cNvSpPr>
          <p:nvPr/>
        </p:nvSpPr>
        <p:spPr bwMode="auto">
          <a:xfrm>
            <a:off x="4787900" y="3573463"/>
            <a:ext cx="1728788" cy="650875"/>
          </a:xfrm>
          <a:prstGeom prst="rect">
            <a:avLst/>
          </a:prstGeom>
          <a:noFill/>
          <a:ln w="9525">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a:solidFill>
                  <a:schemeClr val="accent2"/>
                </a:solidFill>
              </a:rPr>
              <a:t>c/Inh. del COMPLEJO II</a:t>
            </a:r>
            <a:r>
              <a:rPr lang="es-ES" altLang="es-AR"/>
              <a:t> </a:t>
            </a:r>
          </a:p>
        </p:txBody>
      </p:sp>
      <p:sp>
        <p:nvSpPr>
          <p:cNvPr id="37912" name="Text Box 29"/>
          <p:cNvSpPr txBox="1">
            <a:spLocks noChangeArrowheads="1"/>
          </p:cNvSpPr>
          <p:nvPr/>
        </p:nvSpPr>
        <p:spPr bwMode="auto">
          <a:xfrm>
            <a:off x="4643438" y="1700213"/>
            <a:ext cx="1728787" cy="650875"/>
          </a:xfrm>
          <a:prstGeom prst="rect">
            <a:avLst/>
          </a:prstGeom>
          <a:noFill/>
          <a:ln w="9525">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a:solidFill>
                  <a:schemeClr val="accent2"/>
                </a:solidFill>
              </a:rPr>
              <a:t>c/Inh. del COMPLEJO I</a:t>
            </a:r>
            <a:r>
              <a:rPr lang="es-ES" altLang="es-AR"/>
              <a:t> </a:t>
            </a:r>
          </a:p>
        </p:txBody>
      </p:sp>
      <p:sp>
        <p:nvSpPr>
          <p:cNvPr id="37913" name="Text Box 30"/>
          <p:cNvSpPr txBox="1">
            <a:spLocks noChangeArrowheads="1"/>
          </p:cNvSpPr>
          <p:nvPr/>
        </p:nvSpPr>
        <p:spPr bwMode="auto">
          <a:xfrm>
            <a:off x="3276600" y="4797425"/>
            <a:ext cx="2592388" cy="376238"/>
          </a:xfrm>
          <a:prstGeom prst="rect">
            <a:avLst/>
          </a:prstGeom>
          <a:noFill/>
          <a:ln w="9525">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a:solidFill>
                  <a:schemeClr val="accent2"/>
                </a:solidFill>
              </a:rPr>
              <a:t>C/ DESACOPLANTES</a:t>
            </a:r>
            <a:endParaRPr lang="es-ES" altLang="es-AR"/>
          </a:p>
        </p:txBody>
      </p:sp>
      <p:sp>
        <p:nvSpPr>
          <p:cNvPr id="37914" name="Text Box 31"/>
          <p:cNvSpPr txBox="1">
            <a:spLocks noChangeArrowheads="1"/>
          </p:cNvSpPr>
          <p:nvPr/>
        </p:nvSpPr>
        <p:spPr bwMode="auto">
          <a:xfrm>
            <a:off x="4787900" y="3573463"/>
            <a:ext cx="1728788" cy="650875"/>
          </a:xfrm>
          <a:prstGeom prst="rect">
            <a:avLst/>
          </a:prstGeom>
          <a:noFill/>
          <a:ln w="9525">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a:solidFill>
                  <a:schemeClr val="accent2"/>
                </a:solidFill>
              </a:rPr>
              <a:t>c/Inh. del COMPLEJO II</a:t>
            </a:r>
            <a:r>
              <a:rPr lang="es-ES" altLang="es-AR"/>
              <a:t> </a:t>
            </a:r>
          </a:p>
        </p:txBody>
      </p:sp>
      <p:sp>
        <p:nvSpPr>
          <p:cNvPr id="37915" name="Text Box 32"/>
          <p:cNvSpPr txBox="1">
            <a:spLocks noChangeArrowheads="1"/>
          </p:cNvSpPr>
          <p:nvPr/>
        </p:nvSpPr>
        <p:spPr bwMode="auto">
          <a:xfrm>
            <a:off x="4643438" y="1700213"/>
            <a:ext cx="1728787" cy="650875"/>
          </a:xfrm>
          <a:prstGeom prst="rect">
            <a:avLst/>
          </a:prstGeom>
          <a:noFill/>
          <a:ln w="9525">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a:solidFill>
                  <a:schemeClr val="accent2"/>
                </a:solidFill>
              </a:rPr>
              <a:t>c/Inh. del COMPLEJO I</a:t>
            </a:r>
            <a:r>
              <a:rPr lang="es-ES" altLang="es-AR"/>
              <a:t> </a:t>
            </a:r>
          </a:p>
        </p:txBody>
      </p:sp>
      <p:sp>
        <p:nvSpPr>
          <p:cNvPr id="37916" name="Text Box 33"/>
          <p:cNvSpPr txBox="1">
            <a:spLocks noChangeArrowheads="1"/>
          </p:cNvSpPr>
          <p:nvPr/>
        </p:nvSpPr>
        <p:spPr bwMode="auto">
          <a:xfrm>
            <a:off x="431800" y="3538538"/>
            <a:ext cx="1331913"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a:solidFill>
                  <a:srgbClr val="0000FF"/>
                </a:solidFill>
              </a:rPr>
              <a:t>Sin Inhibidor</a:t>
            </a:r>
            <a:endParaRPr lang="es-ES" altLang="es-AR">
              <a:solidFill>
                <a:srgbClr val="0000FF"/>
              </a:solidFill>
            </a:endParaRPr>
          </a:p>
        </p:txBody>
      </p:sp>
      <p:sp>
        <p:nvSpPr>
          <p:cNvPr id="37917" name="Text Box 34"/>
          <p:cNvSpPr txBox="1">
            <a:spLocks noChangeArrowheads="1"/>
          </p:cNvSpPr>
          <p:nvPr/>
        </p:nvSpPr>
        <p:spPr bwMode="auto">
          <a:xfrm>
            <a:off x="3276600" y="4797425"/>
            <a:ext cx="2592388" cy="376238"/>
          </a:xfrm>
          <a:prstGeom prst="rect">
            <a:avLst/>
          </a:prstGeom>
          <a:noFill/>
          <a:ln w="9525">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a:solidFill>
                  <a:srgbClr val="0000FF"/>
                </a:solidFill>
              </a:rPr>
              <a:t>C/ DESACOPLANTES</a:t>
            </a:r>
            <a:endParaRPr lang="es-ES" altLang="es-AR">
              <a:solidFill>
                <a:srgbClr val="0000FF"/>
              </a:solidFill>
            </a:endParaRPr>
          </a:p>
        </p:txBody>
      </p:sp>
      <p:sp>
        <p:nvSpPr>
          <p:cNvPr id="37918" name="Text Box 35"/>
          <p:cNvSpPr txBox="1">
            <a:spLocks noChangeArrowheads="1"/>
          </p:cNvSpPr>
          <p:nvPr/>
        </p:nvSpPr>
        <p:spPr bwMode="auto">
          <a:xfrm>
            <a:off x="4787900" y="3573463"/>
            <a:ext cx="1728788" cy="650875"/>
          </a:xfrm>
          <a:prstGeom prst="rect">
            <a:avLst/>
          </a:prstGeom>
          <a:noFill/>
          <a:ln w="9525">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a:solidFill>
                  <a:srgbClr val="0000FF"/>
                </a:solidFill>
              </a:rPr>
              <a:t>c/Inh. del COMPLEJO II</a:t>
            </a:r>
            <a:r>
              <a:rPr lang="es-ES" altLang="es-AR">
                <a:solidFill>
                  <a:srgbClr val="0000FF"/>
                </a:solidFill>
              </a:rPr>
              <a:t> </a:t>
            </a:r>
          </a:p>
        </p:txBody>
      </p:sp>
      <p:sp>
        <p:nvSpPr>
          <p:cNvPr id="37919" name="Text Box 36"/>
          <p:cNvSpPr txBox="1">
            <a:spLocks noChangeArrowheads="1"/>
          </p:cNvSpPr>
          <p:nvPr/>
        </p:nvSpPr>
        <p:spPr bwMode="auto">
          <a:xfrm>
            <a:off x="4643438" y="1700213"/>
            <a:ext cx="1728787" cy="650875"/>
          </a:xfrm>
          <a:prstGeom prst="rect">
            <a:avLst/>
          </a:prstGeom>
          <a:noFill/>
          <a:ln w="9525">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a:solidFill>
                  <a:srgbClr val="0000FF"/>
                </a:solidFill>
              </a:rPr>
              <a:t>c/Inh. del COMPLEJO I</a:t>
            </a:r>
            <a:r>
              <a:rPr lang="es-ES" altLang="es-AR">
                <a:solidFill>
                  <a:srgbClr val="0000FF"/>
                </a:solidFill>
              </a:rPr>
              <a:t> </a:t>
            </a:r>
          </a:p>
        </p:txBody>
      </p:sp>
    </p:spTree>
    <p:extLst>
      <p:ext uri="{BB962C8B-B14F-4D97-AF65-F5344CB8AC3E}">
        <p14:creationId xmlns:p14="http://schemas.microsoft.com/office/powerpoint/2010/main" val="76138780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AR" dirty="0" smtClean="0"/>
              <a:t>VÍAS METABÓLICAS</a:t>
            </a:r>
            <a:endParaRPr lang="es-AR" dirty="0"/>
          </a:p>
        </p:txBody>
      </p:sp>
      <p:sp>
        <p:nvSpPr>
          <p:cNvPr id="3" name="2 Marcador de contenido"/>
          <p:cNvSpPr>
            <a:spLocks noGrp="1"/>
          </p:cNvSpPr>
          <p:nvPr>
            <p:ph idx="1"/>
          </p:nvPr>
        </p:nvSpPr>
        <p:spPr>
          <a:xfrm>
            <a:off x="457200" y="1600200"/>
            <a:ext cx="8229600" cy="4781128"/>
          </a:xfrm>
        </p:spPr>
        <p:txBody>
          <a:bodyPr>
            <a:normAutofit fontScale="92500" lnSpcReduction="10000"/>
          </a:bodyPr>
          <a:lstStyle/>
          <a:p>
            <a:r>
              <a:rPr lang="es-AR" dirty="0" smtClean="0"/>
              <a:t>Cuando todas las reacciones de la vía son </a:t>
            </a:r>
            <a:r>
              <a:rPr lang="es-AR" b="1" dirty="0" smtClean="0"/>
              <a:t>reversibles</a:t>
            </a:r>
            <a:r>
              <a:rPr lang="es-AR" dirty="0" smtClean="0"/>
              <a:t>, el camino puede recorrerse en ambos sentidos:</a:t>
            </a:r>
          </a:p>
          <a:p>
            <a:pPr marL="0" indent="0">
              <a:buNone/>
            </a:pPr>
            <a:r>
              <a:rPr lang="es-AR" dirty="0"/>
              <a:t>	</a:t>
            </a:r>
            <a:r>
              <a:rPr lang="es-AR" dirty="0" smtClean="0"/>
              <a:t>	A	B	C	D	E</a:t>
            </a:r>
          </a:p>
          <a:p>
            <a:r>
              <a:rPr lang="es-AR" dirty="0" smtClean="0"/>
              <a:t>Cuando una o más reacciones de la vía son </a:t>
            </a:r>
            <a:r>
              <a:rPr lang="es-AR" b="1" dirty="0" smtClean="0"/>
              <a:t>irreversibles</a:t>
            </a:r>
            <a:r>
              <a:rPr lang="es-AR" dirty="0" smtClean="0"/>
              <a:t>, el camino de vuelta debe realizar desvíos:</a:t>
            </a:r>
          </a:p>
          <a:p>
            <a:pPr marL="0" indent="0">
              <a:buNone/>
            </a:pPr>
            <a:r>
              <a:rPr lang="es-AR" dirty="0" smtClean="0"/>
              <a:t>		</a:t>
            </a:r>
          </a:p>
          <a:p>
            <a:pPr marL="0" indent="0">
              <a:buNone/>
            </a:pPr>
            <a:r>
              <a:rPr lang="es-AR" dirty="0"/>
              <a:t>	</a:t>
            </a:r>
            <a:r>
              <a:rPr lang="es-AR" dirty="0" smtClean="0"/>
              <a:t>	A	B	C	D	E</a:t>
            </a:r>
          </a:p>
          <a:p>
            <a:pPr marL="0" indent="0">
              <a:buNone/>
            </a:pPr>
            <a:r>
              <a:rPr lang="es-AR" dirty="0"/>
              <a:t>	</a:t>
            </a:r>
            <a:r>
              <a:rPr lang="es-AR" dirty="0" smtClean="0"/>
              <a:t>				S</a:t>
            </a:r>
          </a:p>
          <a:p>
            <a:pPr marL="0" indent="0">
              <a:buNone/>
            </a:pPr>
            <a:endParaRPr lang="es-AR" dirty="0" smtClean="0"/>
          </a:p>
        </p:txBody>
      </p:sp>
      <p:cxnSp>
        <p:nvCxnSpPr>
          <p:cNvPr id="5" name="4 Conector recto de flecha"/>
          <p:cNvCxnSpPr/>
          <p:nvPr/>
        </p:nvCxnSpPr>
        <p:spPr>
          <a:xfrm>
            <a:off x="2771800" y="3068960"/>
            <a:ext cx="36004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 name="5 Conector recto de flecha"/>
          <p:cNvCxnSpPr/>
          <p:nvPr/>
        </p:nvCxnSpPr>
        <p:spPr>
          <a:xfrm>
            <a:off x="3741440" y="3068960"/>
            <a:ext cx="36004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 name="6 Conector recto de flecha"/>
          <p:cNvCxnSpPr/>
          <p:nvPr/>
        </p:nvCxnSpPr>
        <p:spPr>
          <a:xfrm>
            <a:off x="4572000" y="3068960"/>
            <a:ext cx="36004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 name="7 Conector recto de flecha"/>
          <p:cNvCxnSpPr/>
          <p:nvPr/>
        </p:nvCxnSpPr>
        <p:spPr>
          <a:xfrm>
            <a:off x="5508104" y="3068960"/>
            <a:ext cx="36004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10 Conector recto de flecha"/>
          <p:cNvCxnSpPr/>
          <p:nvPr/>
        </p:nvCxnSpPr>
        <p:spPr>
          <a:xfrm flipH="1">
            <a:off x="3706220" y="3140968"/>
            <a:ext cx="36004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11 Conector recto de flecha"/>
          <p:cNvCxnSpPr/>
          <p:nvPr/>
        </p:nvCxnSpPr>
        <p:spPr>
          <a:xfrm flipH="1">
            <a:off x="4572000" y="3140968"/>
            <a:ext cx="36004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12 Conector recto de flecha"/>
          <p:cNvCxnSpPr/>
          <p:nvPr/>
        </p:nvCxnSpPr>
        <p:spPr>
          <a:xfrm flipH="1">
            <a:off x="5533844" y="3140968"/>
            <a:ext cx="36004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 name="13 Conector recto de flecha"/>
          <p:cNvCxnSpPr/>
          <p:nvPr/>
        </p:nvCxnSpPr>
        <p:spPr>
          <a:xfrm flipH="1">
            <a:off x="2771800" y="3140968"/>
            <a:ext cx="36004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14 Conector recto de flecha"/>
          <p:cNvCxnSpPr/>
          <p:nvPr/>
        </p:nvCxnSpPr>
        <p:spPr>
          <a:xfrm>
            <a:off x="2738030" y="5229200"/>
            <a:ext cx="36004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15 Conector recto de flecha"/>
          <p:cNvCxnSpPr/>
          <p:nvPr/>
        </p:nvCxnSpPr>
        <p:spPr>
          <a:xfrm>
            <a:off x="3707904" y="5229200"/>
            <a:ext cx="36004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16 Conector recto de flecha"/>
          <p:cNvCxnSpPr/>
          <p:nvPr/>
        </p:nvCxnSpPr>
        <p:spPr>
          <a:xfrm>
            <a:off x="4572000" y="5301208"/>
            <a:ext cx="36004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17 Conector recto de flecha"/>
          <p:cNvCxnSpPr/>
          <p:nvPr/>
        </p:nvCxnSpPr>
        <p:spPr>
          <a:xfrm>
            <a:off x="5508104" y="5301208"/>
            <a:ext cx="36004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18 Conector recto de flecha"/>
          <p:cNvCxnSpPr/>
          <p:nvPr/>
        </p:nvCxnSpPr>
        <p:spPr>
          <a:xfrm flipH="1">
            <a:off x="2724240" y="5301208"/>
            <a:ext cx="38762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2" name="21 Conector recto de flecha"/>
          <p:cNvCxnSpPr/>
          <p:nvPr/>
        </p:nvCxnSpPr>
        <p:spPr>
          <a:xfrm flipH="1">
            <a:off x="3678640" y="5301208"/>
            <a:ext cx="38762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3" name="22 Conector recto de flecha"/>
          <p:cNvCxnSpPr/>
          <p:nvPr/>
        </p:nvCxnSpPr>
        <p:spPr>
          <a:xfrm flipH="1" flipV="1">
            <a:off x="4499992" y="5445224"/>
            <a:ext cx="470558" cy="29104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4" name="23 Conector recto de flecha"/>
          <p:cNvCxnSpPr/>
          <p:nvPr/>
        </p:nvCxnSpPr>
        <p:spPr>
          <a:xfrm flipH="1">
            <a:off x="5508104" y="5445224"/>
            <a:ext cx="387620" cy="28803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21880430"/>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4"/>
          <p:cNvSpPr>
            <a:spLocks noChangeArrowheads="1"/>
          </p:cNvSpPr>
          <p:nvPr/>
        </p:nvSpPr>
        <p:spPr bwMode="auto">
          <a:xfrm>
            <a:off x="468313" y="1125538"/>
            <a:ext cx="3598862" cy="647700"/>
          </a:xfrm>
          <a:prstGeom prst="rect">
            <a:avLst/>
          </a:prstGeom>
          <a:solidFill>
            <a:schemeClr val="bg1"/>
          </a:solidFill>
          <a:ln w="9525">
            <a:solidFill>
              <a:schemeClr val="accent2"/>
            </a:solidFill>
            <a:miter lim="800000"/>
            <a:headEnd/>
            <a:tailEnd/>
          </a:ln>
        </p:spPr>
        <p:txBody>
          <a:bodyPr/>
          <a:lstStyle>
            <a:lvl1pPr marL="342900" indent="-342900"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marL="0" indent="0" eaLnBrk="1" hangingPunct="1">
              <a:spcBef>
                <a:spcPct val="20000"/>
              </a:spcBef>
            </a:pPr>
            <a:r>
              <a:rPr lang="es-ES" altLang="es-AR" sz="3600" b="1" dirty="0" smtClean="0"/>
              <a:t>Sustrato</a:t>
            </a:r>
            <a:r>
              <a:rPr lang="es-ES" altLang="es-AR" sz="3600" b="1" dirty="0"/>
              <a:t>:</a:t>
            </a:r>
            <a:r>
              <a:rPr lang="es-ES" altLang="es-AR" sz="3600" b="1" u="sng" dirty="0"/>
              <a:t> </a:t>
            </a:r>
            <a:r>
              <a:rPr lang="es-ES" altLang="es-AR" sz="3600" b="1" dirty="0"/>
              <a:t>FADH2</a:t>
            </a:r>
          </a:p>
          <a:p>
            <a:pPr eaLnBrk="1" hangingPunct="1">
              <a:spcBef>
                <a:spcPct val="20000"/>
              </a:spcBef>
            </a:pPr>
            <a:r>
              <a:rPr lang="es-ES" altLang="es-AR" sz="3600" b="1" baseline="30000" dirty="0"/>
              <a:t>	</a:t>
            </a:r>
          </a:p>
          <a:p>
            <a:pPr eaLnBrk="1" hangingPunct="1">
              <a:spcBef>
                <a:spcPct val="20000"/>
              </a:spcBef>
            </a:pPr>
            <a:endParaRPr lang="es-ES" altLang="es-AR" sz="3600" b="1" baseline="30000" dirty="0"/>
          </a:p>
          <a:p>
            <a:pPr eaLnBrk="1" hangingPunct="1">
              <a:spcBef>
                <a:spcPct val="20000"/>
              </a:spcBef>
            </a:pPr>
            <a:endParaRPr lang="es-ES" altLang="es-AR" sz="3600" b="1" dirty="0"/>
          </a:p>
        </p:txBody>
      </p:sp>
      <p:sp>
        <p:nvSpPr>
          <p:cNvPr id="38915" name="Text Box 6"/>
          <p:cNvSpPr txBox="1">
            <a:spLocks noChangeArrowheads="1"/>
          </p:cNvSpPr>
          <p:nvPr/>
        </p:nvSpPr>
        <p:spPr bwMode="auto">
          <a:xfrm>
            <a:off x="1042988" y="3284538"/>
            <a:ext cx="1296987" cy="466725"/>
          </a:xfrm>
          <a:prstGeom prst="rect">
            <a:avLst/>
          </a:prstGeom>
          <a:solidFill>
            <a:schemeClr val="bg1"/>
          </a:solidFill>
          <a:ln w="9525">
            <a:solidFill>
              <a:schemeClr val="accent2"/>
            </a:solidFill>
            <a:miter lim="800000"/>
            <a:headEnd/>
            <a:tailEnd/>
          </a:ln>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20000"/>
              </a:spcBef>
            </a:pPr>
            <a:r>
              <a:rPr lang="es-ES" altLang="es-AR" sz="2400" b="1"/>
              <a:t>P/O = 2</a:t>
            </a:r>
          </a:p>
        </p:txBody>
      </p:sp>
      <p:sp>
        <p:nvSpPr>
          <p:cNvPr id="38916" name="Text Box 7"/>
          <p:cNvSpPr txBox="1">
            <a:spLocks noChangeArrowheads="1"/>
          </p:cNvSpPr>
          <p:nvPr/>
        </p:nvSpPr>
        <p:spPr bwMode="auto">
          <a:xfrm>
            <a:off x="4643438" y="836613"/>
            <a:ext cx="1728787" cy="650875"/>
          </a:xfrm>
          <a:prstGeom prst="rect">
            <a:avLst/>
          </a:prstGeom>
          <a:noFill/>
          <a:ln w="9525">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20000"/>
              </a:spcBef>
            </a:pPr>
            <a:r>
              <a:rPr lang="es-ES" altLang="es-AR" b="1">
                <a:solidFill>
                  <a:schemeClr val="accent2"/>
                </a:solidFill>
              </a:rPr>
              <a:t>c/Inh. del COMPLEJO I</a:t>
            </a:r>
            <a:r>
              <a:rPr lang="es-ES" altLang="es-AR"/>
              <a:t> </a:t>
            </a:r>
          </a:p>
        </p:txBody>
      </p:sp>
      <p:sp>
        <p:nvSpPr>
          <p:cNvPr id="38917" name="Text Box 8"/>
          <p:cNvSpPr txBox="1">
            <a:spLocks noChangeArrowheads="1"/>
          </p:cNvSpPr>
          <p:nvPr/>
        </p:nvSpPr>
        <p:spPr bwMode="auto">
          <a:xfrm>
            <a:off x="6804025" y="549275"/>
            <a:ext cx="1368425" cy="4572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20000"/>
              </a:spcBef>
            </a:pPr>
            <a:r>
              <a:rPr lang="es-ES" altLang="es-AR" sz="2400" b="1"/>
              <a:t>P/O = 2</a:t>
            </a:r>
          </a:p>
        </p:txBody>
      </p:sp>
      <p:sp>
        <p:nvSpPr>
          <p:cNvPr id="38918" name="Text Box 10"/>
          <p:cNvSpPr txBox="1">
            <a:spLocks noChangeArrowheads="1"/>
          </p:cNvSpPr>
          <p:nvPr/>
        </p:nvSpPr>
        <p:spPr bwMode="auto">
          <a:xfrm>
            <a:off x="7019925" y="2133600"/>
            <a:ext cx="1223963" cy="4572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20000"/>
              </a:spcBef>
            </a:pPr>
            <a:r>
              <a:rPr lang="es-ES" altLang="es-AR" sz="2400" b="1"/>
              <a:t>P/O = 0</a:t>
            </a:r>
          </a:p>
        </p:txBody>
      </p:sp>
      <p:sp>
        <p:nvSpPr>
          <p:cNvPr id="38919" name="Text Box 11"/>
          <p:cNvSpPr txBox="1">
            <a:spLocks noChangeArrowheads="1"/>
          </p:cNvSpPr>
          <p:nvPr/>
        </p:nvSpPr>
        <p:spPr bwMode="auto">
          <a:xfrm>
            <a:off x="3348038" y="3933825"/>
            <a:ext cx="2592387" cy="376238"/>
          </a:xfrm>
          <a:prstGeom prst="rect">
            <a:avLst/>
          </a:prstGeom>
          <a:noFill/>
          <a:ln w="9525">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20000"/>
              </a:spcBef>
            </a:pPr>
            <a:r>
              <a:rPr lang="es-ES" altLang="es-AR" b="1">
                <a:solidFill>
                  <a:schemeClr val="accent2"/>
                </a:solidFill>
              </a:rPr>
              <a:t>C/ DESACOPLANTES</a:t>
            </a:r>
            <a:endParaRPr lang="es-ES" altLang="es-AR" b="1"/>
          </a:p>
        </p:txBody>
      </p:sp>
      <p:sp>
        <p:nvSpPr>
          <p:cNvPr id="38920" name="Text Box 12"/>
          <p:cNvSpPr txBox="1">
            <a:spLocks noChangeArrowheads="1"/>
          </p:cNvSpPr>
          <p:nvPr/>
        </p:nvSpPr>
        <p:spPr bwMode="auto">
          <a:xfrm>
            <a:off x="4140200" y="4868863"/>
            <a:ext cx="1439863" cy="466725"/>
          </a:xfrm>
          <a:prstGeom prst="rect">
            <a:avLst/>
          </a:prstGeom>
          <a:solidFill>
            <a:schemeClr val="bg1"/>
          </a:solidFill>
          <a:ln w="9525">
            <a:solidFill>
              <a:srgbClr val="F42B0A"/>
            </a:solidFill>
            <a:miter lim="800000"/>
            <a:headEnd/>
            <a:tailEnd/>
          </a:ln>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20000"/>
              </a:spcBef>
            </a:pPr>
            <a:r>
              <a:rPr lang="es-ES" altLang="es-AR" sz="2400" b="1"/>
              <a:t>P/O = 0</a:t>
            </a:r>
          </a:p>
        </p:txBody>
      </p:sp>
      <p:sp>
        <p:nvSpPr>
          <p:cNvPr id="38921" name="Line 13"/>
          <p:cNvSpPr>
            <a:spLocks noChangeShapeType="1"/>
          </p:cNvSpPr>
          <p:nvPr/>
        </p:nvSpPr>
        <p:spPr bwMode="auto">
          <a:xfrm>
            <a:off x="1692275" y="1844675"/>
            <a:ext cx="0" cy="1079500"/>
          </a:xfrm>
          <a:prstGeom prst="line">
            <a:avLst/>
          </a:prstGeom>
          <a:noFill/>
          <a:ln w="4445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AR"/>
          </a:p>
        </p:txBody>
      </p:sp>
      <p:sp>
        <p:nvSpPr>
          <p:cNvPr id="38922" name="Text Box 14"/>
          <p:cNvSpPr txBox="1">
            <a:spLocks noChangeArrowheads="1"/>
          </p:cNvSpPr>
          <p:nvPr/>
        </p:nvSpPr>
        <p:spPr bwMode="auto">
          <a:xfrm>
            <a:off x="431800" y="2060575"/>
            <a:ext cx="1331913"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b="1">
                <a:solidFill>
                  <a:schemeClr val="accent2"/>
                </a:solidFill>
              </a:rPr>
              <a:t>Sin Inhibidor</a:t>
            </a:r>
          </a:p>
        </p:txBody>
      </p:sp>
      <p:sp>
        <p:nvSpPr>
          <p:cNvPr id="38923" name="Text Box 15"/>
          <p:cNvSpPr txBox="1">
            <a:spLocks noChangeArrowheads="1"/>
          </p:cNvSpPr>
          <p:nvPr/>
        </p:nvSpPr>
        <p:spPr bwMode="auto">
          <a:xfrm>
            <a:off x="1835150" y="1916113"/>
            <a:ext cx="576263" cy="915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b="1">
                <a:solidFill>
                  <a:srgbClr val="F42B0A"/>
                </a:solidFill>
              </a:rPr>
              <a:t>e</a:t>
            </a:r>
            <a:r>
              <a:rPr lang="es-ES" altLang="es-AR" b="1" baseline="30000">
                <a:solidFill>
                  <a:srgbClr val="F42B0A"/>
                </a:solidFill>
              </a:rPr>
              <a:t>- </a:t>
            </a:r>
            <a:r>
              <a:rPr lang="es-ES" altLang="es-AR" b="1">
                <a:solidFill>
                  <a:srgbClr val="F42B0A"/>
                </a:solidFill>
              </a:rPr>
              <a:t>e</a:t>
            </a:r>
            <a:r>
              <a:rPr lang="es-ES" altLang="es-AR" b="1" baseline="30000">
                <a:solidFill>
                  <a:srgbClr val="F42B0A"/>
                </a:solidFill>
              </a:rPr>
              <a:t>-</a:t>
            </a:r>
            <a:r>
              <a:rPr lang="es-ES" altLang="es-AR" b="1">
                <a:solidFill>
                  <a:srgbClr val="F42B0A"/>
                </a:solidFill>
              </a:rPr>
              <a:t> e</a:t>
            </a:r>
            <a:r>
              <a:rPr lang="es-ES" altLang="es-AR" b="1" baseline="30000">
                <a:solidFill>
                  <a:srgbClr val="F42B0A"/>
                </a:solidFill>
              </a:rPr>
              <a:t>-</a:t>
            </a:r>
            <a:endParaRPr lang="es-ES" altLang="es-AR" b="1">
              <a:solidFill>
                <a:srgbClr val="F42B0A"/>
              </a:solidFill>
            </a:endParaRPr>
          </a:p>
        </p:txBody>
      </p:sp>
      <p:sp>
        <p:nvSpPr>
          <p:cNvPr id="38924" name="Text Box 16"/>
          <p:cNvSpPr txBox="1">
            <a:spLocks noChangeArrowheads="1"/>
          </p:cNvSpPr>
          <p:nvPr/>
        </p:nvSpPr>
        <p:spPr bwMode="auto">
          <a:xfrm>
            <a:off x="4716463" y="2205038"/>
            <a:ext cx="1728787" cy="650875"/>
          </a:xfrm>
          <a:prstGeom prst="rect">
            <a:avLst/>
          </a:prstGeom>
          <a:noFill/>
          <a:ln w="9525">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20000"/>
              </a:spcBef>
            </a:pPr>
            <a:r>
              <a:rPr lang="es-ES" altLang="es-AR" b="1">
                <a:solidFill>
                  <a:schemeClr val="accent2"/>
                </a:solidFill>
              </a:rPr>
              <a:t>c/Inh. del COMPLEJO II</a:t>
            </a:r>
            <a:r>
              <a:rPr lang="es-ES" altLang="es-AR"/>
              <a:t> </a:t>
            </a:r>
          </a:p>
        </p:txBody>
      </p:sp>
      <p:sp>
        <p:nvSpPr>
          <p:cNvPr id="38925" name="Line 17"/>
          <p:cNvSpPr>
            <a:spLocks noChangeShapeType="1"/>
          </p:cNvSpPr>
          <p:nvPr/>
        </p:nvSpPr>
        <p:spPr bwMode="auto">
          <a:xfrm flipV="1">
            <a:off x="4211638" y="1341438"/>
            <a:ext cx="360362" cy="142875"/>
          </a:xfrm>
          <a:prstGeom prst="line">
            <a:avLst/>
          </a:prstGeom>
          <a:noFill/>
          <a:ln w="4445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AR"/>
          </a:p>
        </p:txBody>
      </p:sp>
      <p:sp>
        <p:nvSpPr>
          <p:cNvPr id="38926" name="Line 18"/>
          <p:cNvSpPr>
            <a:spLocks noChangeShapeType="1"/>
          </p:cNvSpPr>
          <p:nvPr/>
        </p:nvSpPr>
        <p:spPr bwMode="auto">
          <a:xfrm>
            <a:off x="4067175" y="2060575"/>
            <a:ext cx="433388" cy="504825"/>
          </a:xfrm>
          <a:prstGeom prst="line">
            <a:avLst/>
          </a:prstGeom>
          <a:noFill/>
          <a:ln w="4445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AR"/>
          </a:p>
        </p:txBody>
      </p:sp>
      <p:sp>
        <p:nvSpPr>
          <p:cNvPr id="38927" name="Line 19"/>
          <p:cNvSpPr>
            <a:spLocks noChangeShapeType="1"/>
          </p:cNvSpPr>
          <p:nvPr/>
        </p:nvSpPr>
        <p:spPr bwMode="auto">
          <a:xfrm>
            <a:off x="3635375" y="1989138"/>
            <a:ext cx="0" cy="1655762"/>
          </a:xfrm>
          <a:prstGeom prst="line">
            <a:avLst/>
          </a:prstGeom>
          <a:noFill/>
          <a:ln w="4445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AR"/>
          </a:p>
        </p:txBody>
      </p:sp>
      <p:sp>
        <p:nvSpPr>
          <p:cNvPr id="38928" name="Text Box 21"/>
          <p:cNvSpPr txBox="1">
            <a:spLocks noChangeArrowheads="1"/>
          </p:cNvSpPr>
          <p:nvPr/>
        </p:nvSpPr>
        <p:spPr bwMode="auto">
          <a:xfrm>
            <a:off x="6659563" y="1196975"/>
            <a:ext cx="2089150" cy="376238"/>
          </a:xfrm>
          <a:prstGeom prst="rect">
            <a:avLst/>
          </a:prstGeom>
          <a:noFill/>
          <a:ln w="9525">
            <a:solidFill>
              <a:srgbClr val="F42B0A"/>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b="1">
                <a:solidFill>
                  <a:srgbClr val="F42B0A"/>
                </a:solidFill>
              </a:rPr>
              <a:t>e</a:t>
            </a:r>
            <a:r>
              <a:rPr lang="es-ES" altLang="es-AR" b="1" baseline="30000">
                <a:solidFill>
                  <a:srgbClr val="F42B0A"/>
                </a:solidFill>
              </a:rPr>
              <a:t>-   </a:t>
            </a:r>
            <a:r>
              <a:rPr lang="es-ES" altLang="es-AR" b="1">
                <a:solidFill>
                  <a:srgbClr val="F42B0A"/>
                </a:solidFill>
              </a:rPr>
              <a:t>e</a:t>
            </a:r>
            <a:r>
              <a:rPr lang="es-ES" altLang="es-AR" b="1" baseline="30000">
                <a:solidFill>
                  <a:srgbClr val="F42B0A"/>
                </a:solidFill>
              </a:rPr>
              <a:t>-   </a:t>
            </a:r>
            <a:r>
              <a:rPr lang="es-ES" altLang="es-AR" b="1">
                <a:solidFill>
                  <a:srgbClr val="F42B0A"/>
                </a:solidFill>
              </a:rPr>
              <a:t>e</a:t>
            </a:r>
            <a:r>
              <a:rPr lang="es-ES" altLang="es-AR" b="1" baseline="30000">
                <a:solidFill>
                  <a:srgbClr val="F42B0A"/>
                </a:solidFill>
              </a:rPr>
              <a:t>-</a:t>
            </a:r>
            <a:r>
              <a:rPr lang="es-ES" altLang="es-AR" b="1">
                <a:solidFill>
                  <a:srgbClr val="F42B0A"/>
                </a:solidFill>
              </a:rPr>
              <a:t> </a:t>
            </a:r>
            <a:r>
              <a:rPr lang="es-ES" altLang="es-AR" b="1"/>
              <a:t>(Q al O2)</a:t>
            </a:r>
          </a:p>
        </p:txBody>
      </p:sp>
      <p:grpSp>
        <p:nvGrpSpPr>
          <p:cNvPr id="38929" name="Group 25"/>
          <p:cNvGrpSpPr>
            <a:grpSpLocks/>
          </p:cNvGrpSpPr>
          <p:nvPr/>
        </p:nvGrpSpPr>
        <p:grpSpPr bwMode="auto">
          <a:xfrm>
            <a:off x="6804025" y="2781300"/>
            <a:ext cx="2089150" cy="792163"/>
            <a:chOff x="4286" y="1752"/>
            <a:chExt cx="1316" cy="499"/>
          </a:xfrm>
        </p:grpSpPr>
        <p:sp>
          <p:nvSpPr>
            <p:cNvPr id="38946" name="Text Box 22"/>
            <p:cNvSpPr txBox="1">
              <a:spLocks noChangeArrowheads="1"/>
            </p:cNvSpPr>
            <p:nvPr/>
          </p:nvSpPr>
          <p:spPr bwMode="auto">
            <a:xfrm>
              <a:off x="4286" y="1842"/>
              <a:ext cx="1316" cy="237"/>
            </a:xfrm>
            <a:prstGeom prst="rect">
              <a:avLst/>
            </a:prstGeom>
            <a:noFill/>
            <a:ln w="9525">
              <a:solidFill>
                <a:srgbClr val="F42B0A"/>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b="1">
                  <a:solidFill>
                    <a:srgbClr val="F42B0A"/>
                  </a:solidFill>
                </a:rPr>
                <a:t>e</a:t>
              </a:r>
              <a:r>
                <a:rPr lang="es-ES" altLang="es-AR" b="1" baseline="30000">
                  <a:solidFill>
                    <a:srgbClr val="F42B0A"/>
                  </a:solidFill>
                </a:rPr>
                <a:t>-   </a:t>
              </a:r>
              <a:r>
                <a:rPr lang="es-ES" altLang="es-AR" b="1">
                  <a:solidFill>
                    <a:srgbClr val="F42B0A"/>
                  </a:solidFill>
                </a:rPr>
                <a:t>e</a:t>
              </a:r>
              <a:r>
                <a:rPr lang="es-ES" altLang="es-AR" b="1" baseline="30000">
                  <a:solidFill>
                    <a:srgbClr val="F42B0A"/>
                  </a:solidFill>
                </a:rPr>
                <a:t>-   </a:t>
              </a:r>
              <a:r>
                <a:rPr lang="es-ES" altLang="es-AR" b="1">
                  <a:solidFill>
                    <a:srgbClr val="F42B0A"/>
                  </a:solidFill>
                </a:rPr>
                <a:t>e</a:t>
              </a:r>
              <a:r>
                <a:rPr lang="es-ES" altLang="es-AR" b="1" baseline="30000">
                  <a:solidFill>
                    <a:srgbClr val="F42B0A"/>
                  </a:solidFill>
                </a:rPr>
                <a:t>-</a:t>
              </a:r>
              <a:r>
                <a:rPr lang="es-ES" altLang="es-AR" b="1">
                  <a:solidFill>
                    <a:srgbClr val="F42B0A"/>
                  </a:solidFill>
                </a:rPr>
                <a:t> </a:t>
              </a:r>
              <a:r>
                <a:rPr lang="es-ES" altLang="es-AR" b="1"/>
                <a:t>(Q al O2)</a:t>
              </a:r>
            </a:p>
          </p:txBody>
        </p:sp>
        <p:sp>
          <p:nvSpPr>
            <p:cNvPr id="38947" name="Line 23"/>
            <p:cNvSpPr>
              <a:spLocks noChangeShapeType="1"/>
            </p:cNvSpPr>
            <p:nvPr/>
          </p:nvSpPr>
          <p:spPr bwMode="auto">
            <a:xfrm flipH="1">
              <a:off x="4422" y="1752"/>
              <a:ext cx="771" cy="499"/>
            </a:xfrm>
            <a:prstGeom prst="line">
              <a:avLst/>
            </a:prstGeom>
            <a:noFill/>
            <a:ln w="41275">
              <a:solidFill>
                <a:schemeClr val="tx1"/>
              </a:solidFill>
              <a:round/>
              <a:headEnd/>
              <a:tailEnd/>
            </a:ln>
            <a:extLst>
              <a:ext uri="{909E8E84-426E-40DD-AFC4-6F175D3DCCD1}">
                <a14:hiddenFill xmlns:a14="http://schemas.microsoft.com/office/drawing/2010/main">
                  <a:noFill/>
                </a14:hiddenFill>
              </a:ext>
            </a:extLst>
          </p:spPr>
          <p:txBody>
            <a:bodyPr/>
            <a:lstStyle/>
            <a:p>
              <a:endParaRPr lang="es-AR"/>
            </a:p>
          </p:txBody>
        </p:sp>
        <p:sp>
          <p:nvSpPr>
            <p:cNvPr id="38948" name="Line 24"/>
            <p:cNvSpPr>
              <a:spLocks noChangeShapeType="1"/>
            </p:cNvSpPr>
            <p:nvPr/>
          </p:nvSpPr>
          <p:spPr bwMode="auto">
            <a:xfrm>
              <a:off x="4468" y="1752"/>
              <a:ext cx="725" cy="499"/>
            </a:xfrm>
            <a:prstGeom prst="line">
              <a:avLst/>
            </a:prstGeom>
            <a:noFill/>
            <a:ln w="44450">
              <a:solidFill>
                <a:schemeClr val="tx1"/>
              </a:solidFill>
              <a:round/>
              <a:headEnd/>
              <a:tailEnd/>
            </a:ln>
            <a:extLst>
              <a:ext uri="{909E8E84-426E-40DD-AFC4-6F175D3DCCD1}">
                <a14:hiddenFill xmlns:a14="http://schemas.microsoft.com/office/drawing/2010/main">
                  <a:noFill/>
                </a14:hiddenFill>
              </a:ext>
            </a:extLst>
          </p:spPr>
          <p:txBody>
            <a:bodyPr/>
            <a:lstStyle/>
            <a:p>
              <a:endParaRPr lang="es-AR"/>
            </a:p>
          </p:txBody>
        </p:sp>
      </p:grpSp>
      <p:sp>
        <p:nvSpPr>
          <p:cNvPr id="38930" name="Line 26"/>
          <p:cNvSpPr>
            <a:spLocks noChangeShapeType="1"/>
          </p:cNvSpPr>
          <p:nvPr/>
        </p:nvSpPr>
        <p:spPr bwMode="auto">
          <a:xfrm>
            <a:off x="4643438" y="4365625"/>
            <a:ext cx="0" cy="35877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AR"/>
          </a:p>
        </p:txBody>
      </p:sp>
      <p:sp>
        <p:nvSpPr>
          <p:cNvPr id="38931" name="Text Box 27"/>
          <p:cNvSpPr txBox="1">
            <a:spLocks noChangeArrowheads="1"/>
          </p:cNvSpPr>
          <p:nvPr/>
        </p:nvSpPr>
        <p:spPr bwMode="auto">
          <a:xfrm>
            <a:off x="3995738" y="5589588"/>
            <a:ext cx="2232025" cy="650875"/>
          </a:xfrm>
          <a:prstGeom prst="rect">
            <a:avLst/>
          </a:prstGeom>
          <a:noFill/>
          <a:ln w="9525">
            <a:solidFill>
              <a:srgbClr val="F42B0A"/>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b="1">
                <a:solidFill>
                  <a:srgbClr val="F42B0A"/>
                </a:solidFill>
              </a:rPr>
              <a:t>e</a:t>
            </a:r>
            <a:r>
              <a:rPr lang="es-ES" altLang="es-AR" b="1" baseline="30000">
                <a:solidFill>
                  <a:srgbClr val="F42B0A"/>
                </a:solidFill>
              </a:rPr>
              <a:t>-   </a:t>
            </a:r>
            <a:r>
              <a:rPr lang="es-ES" altLang="es-AR" b="1">
                <a:solidFill>
                  <a:srgbClr val="F42B0A"/>
                </a:solidFill>
              </a:rPr>
              <a:t>e</a:t>
            </a:r>
            <a:r>
              <a:rPr lang="es-ES" altLang="es-AR" b="1" baseline="30000">
                <a:solidFill>
                  <a:srgbClr val="F42B0A"/>
                </a:solidFill>
              </a:rPr>
              <a:t>-   </a:t>
            </a:r>
            <a:r>
              <a:rPr lang="es-ES" altLang="es-AR" b="1">
                <a:solidFill>
                  <a:srgbClr val="F42B0A"/>
                </a:solidFill>
              </a:rPr>
              <a:t>e</a:t>
            </a:r>
            <a:r>
              <a:rPr lang="es-ES" altLang="es-AR" b="1" baseline="30000">
                <a:solidFill>
                  <a:srgbClr val="F42B0A"/>
                </a:solidFill>
              </a:rPr>
              <a:t>-</a:t>
            </a:r>
            <a:r>
              <a:rPr lang="es-ES" altLang="es-AR" b="1">
                <a:solidFill>
                  <a:srgbClr val="F42B0A"/>
                </a:solidFill>
              </a:rPr>
              <a:t> e-   e-   e-</a:t>
            </a:r>
            <a:r>
              <a:rPr lang="es-ES" altLang="es-AR"/>
              <a:t> </a:t>
            </a:r>
            <a:r>
              <a:rPr lang="es-ES" altLang="es-AR" b="1">
                <a:solidFill>
                  <a:srgbClr val="F42B0A"/>
                </a:solidFill>
              </a:rPr>
              <a:t>e-   e-   e-</a:t>
            </a:r>
            <a:r>
              <a:rPr lang="es-ES" altLang="es-AR"/>
              <a:t> </a:t>
            </a:r>
            <a:r>
              <a:rPr lang="es-ES" altLang="es-AR" b="1"/>
              <a:t>(Q al O2)</a:t>
            </a:r>
          </a:p>
        </p:txBody>
      </p:sp>
      <p:sp>
        <p:nvSpPr>
          <p:cNvPr id="38932" name="AutoShape 28"/>
          <p:cNvSpPr>
            <a:spLocks/>
          </p:cNvSpPr>
          <p:nvPr/>
        </p:nvSpPr>
        <p:spPr bwMode="auto">
          <a:xfrm>
            <a:off x="6588125" y="2133600"/>
            <a:ext cx="144463" cy="1223963"/>
          </a:xfrm>
          <a:prstGeom prst="leftBrace">
            <a:avLst>
              <a:gd name="adj1" fmla="val 70604"/>
              <a:gd name="adj2" fmla="val 50000"/>
            </a:avLst>
          </a:prstGeom>
          <a:noFill/>
          <a:ln w="381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s-PE" altLang="es-AR"/>
          </a:p>
        </p:txBody>
      </p:sp>
      <p:sp>
        <p:nvSpPr>
          <p:cNvPr id="38933" name="AutoShape 29"/>
          <p:cNvSpPr>
            <a:spLocks/>
          </p:cNvSpPr>
          <p:nvPr/>
        </p:nvSpPr>
        <p:spPr bwMode="auto">
          <a:xfrm>
            <a:off x="6443663" y="476250"/>
            <a:ext cx="144462" cy="1368425"/>
          </a:xfrm>
          <a:prstGeom prst="leftBrace">
            <a:avLst>
              <a:gd name="adj1" fmla="val 78938"/>
              <a:gd name="adj2" fmla="val 50000"/>
            </a:avLst>
          </a:prstGeom>
          <a:noFill/>
          <a:ln w="381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s-PE" altLang="es-AR"/>
          </a:p>
        </p:txBody>
      </p:sp>
      <p:sp>
        <p:nvSpPr>
          <p:cNvPr id="38934" name="Text Box 30"/>
          <p:cNvSpPr txBox="1">
            <a:spLocks noChangeArrowheads="1"/>
          </p:cNvSpPr>
          <p:nvPr/>
        </p:nvSpPr>
        <p:spPr bwMode="auto">
          <a:xfrm>
            <a:off x="4643438" y="836613"/>
            <a:ext cx="1728787" cy="650875"/>
          </a:xfrm>
          <a:prstGeom prst="rect">
            <a:avLst/>
          </a:prstGeom>
          <a:noFill/>
          <a:ln w="9525">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20000"/>
              </a:spcBef>
            </a:pPr>
            <a:r>
              <a:rPr lang="es-ES" altLang="es-AR" b="1">
                <a:solidFill>
                  <a:schemeClr val="accent2"/>
                </a:solidFill>
              </a:rPr>
              <a:t>c/Inh. del COMPLEJO I</a:t>
            </a:r>
            <a:r>
              <a:rPr lang="es-ES" altLang="es-AR"/>
              <a:t> </a:t>
            </a:r>
          </a:p>
        </p:txBody>
      </p:sp>
      <p:sp>
        <p:nvSpPr>
          <p:cNvPr id="38935" name="Text Box 31"/>
          <p:cNvSpPr txBox="1">
            <a:spLocks noChangeArrowheads="1"/>
          </p:cNvSpPr>
          <p:nvPr/>
        </p:nvSpPr>
        <p:spPr bwMode="auto">
          <a:xfrm>
            <a:off x="4716463" y="2205038"/>
            <a:ext cx="1728787" cy="650875"/>
          </a:xfrm>
          <a:prstGeom prst="rect">
            <a:avLst/>
          </a:prstGeom>
          <a:noFill/>
          <a:ln w="9525">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20000"/>
              </a:spcBef>
            </a:pPr>
            <a:r>
              <a:rPr lang="es-ES" altLang="es-AR" b="1">
                <a:solidFill>
                  <a:schemeClr val="accent2"/>
                </a:solidFill>
              </a:rPr>
              <a:t>c/Inh. del COMPLEJO II</a:t>
            </a:r>
            <a:r>
              <a:rPr lang="es-ES" altLang="es-AR"/>
              <a:t> </a:t>
            </a:r>
          </a:p>
        </p:txBody>
      </p:sp>
      <p:sp>
        <p:nvSpPr>
          <p:cNvPr id="38936" name="Text Box 32"/>
          <p:cNvSpPr txBox="1">
            <a:spLocks noChangeArrowheads="1"/>
          </p:cNvSpPr>
          <p:nvPr/>
        </p:nvSpPr>
        <p:spPr bwMode="auto">
          <a:xfrm>
            <a:off x="3348038" y="3933825"/>
            <a:ext cx="2592387" cy="376238"/>
          </a:xfrm>
          <a:prstGeom prst="rect">
            <a:avLst/>
          </a:prstGeom>
          <a:noFill/>
          <a:ln w="9525">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20000"/>
              </a:spcBef>
            </a:pPr>
            <a:r>
              <a:rPr lang="es-ES" altLang="es-AR" b="1">
                <a:solidFill>
                  <a:schemeClr val="accent2"/>
                </a:solidFill>
              </a:rPr>
              <a:t>C/ DESACOPLANTES</a:t>
            </a:r>
            <a:endParaRPr lang="es-ES" altLang="es-AR" b="1"/>
          </a:p>
        </p:txBody>
      </p:sp>
      <p:sp>
        <p:nvSpPr>
          <p:cNvPr id="38937" name="Text Box 33"/>
          <p:cNvSpPr txBox="1">
            <a:spLocks noChangeArrowheads="1"/>
          </p:cNvSpPr>
          <p:nvPr/>
        </p:nvSpPr>
        <p:spPr bwMode="auto">
          <a:xfrm>
            <a:off x="4643438" y="836613"/>
            <a:ext cx="1728787" cy="650875"/>
          </a:xfrm>
          <a:prstGeom prst="rect">
            <a:avLst/>
          </a:prstGeom>
          <a:noFill/>
          <a:ln w="9525">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20000"/>
              </a:spcBef>
            </a:pPr>
            <a:r>
              <a:rPr lang="es-ES" altLang="es-AR" b="1">
                <a:solidFill>
                  <a:schemeClr val="accent2"/>
                </a:solidFill>
              </a:rPr>
              <a:t>c/Inh. del COMPLEJO I</a:t>
            </a:r>
            <a:r>
              <a:rPr lang="es-ES" altLang="es-AR"/>
              <a:t> </a:t>
            </a:r>
          </a:p>
        </p:txBody>
      </p:sp>
      <p:sp>
        <p:nvSpPr>
          <p:cNvPr id="38938" name="Text Box 34"/>
          <p:cNvSpPr txBox="1">
            <a:spLocks noChangeArrowheads="1"/>
          </p:cNvSpPr>
          <p:nvPr/>
        </p:nvSpPr>
        <p:spPr bwMode="auto">
          <a:xfrm>
            <a:off x="4716463" y="2205038"/>
            <a:ext cx="1728787" cy="650875"/>
          </a:xfrm>
          <a:prstGeom prst="rect">
            <a:avLst/>
          </a:prstGeom>
          <a:noFill/>
          <a:ln w="9525">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20000"/>
              </a:spcBef>
            </a:pPr>
            <a:r>
              <a:rPr lang="es-ES" altLang="es-AR" b="1">
                <a:solidFill>
                  <a:schemeClr val="accent2"/>
                </a:solidFill>
              </a:rPr>
              <a:t>c/Inh. del COMPLEJO II</a:t>
            </a:r>
            <a:r>
              <a:rPr lang="es-ES" altLang="es-AR"/>
              <a:t> </a:t>
            </a:r>
          </a:p>
        </p:txBody>
      </p:sp>
      <p:sp>
        <p:nvSpPr>
          <p:cNvPr id="38939" name="Text Box 35"/>
          <p:cNvSpPr txBox="1">
            <a:spLocks noChangeArrowheads="1"/>
          </p:cNvSpPr>
          <p:nvPr/>
        </p:nvSpPr>
        <p:spPr bwMode="auto">
          <a:xfrm>
            <a:off x="431800" y="2060575"/>
            <a:ext cx="1331913"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b="1">
                <a:solidFill>
                  <a:srgbClr val="0000FF"/>
                </a:solidFill>
              </a:rPr>
              <a:t>Sin Inhibidor</a:t>
            </a:r>
          </a:p>
        </p:txBody>
      </p:sp>
      <p:sp>
        <p:nvSpPr>
          <p:cNvPr id="38940" name="Text Box 36"/>
          <p:cNvSpPr txBox="1">
            <a:spLocks noChangeArrowheads="1"/>
          </p:cNvSpPr>
          <p:nvPr/>
        </p:nvSpPr>
        <p:spPr bwMode="auto">
          <a:xfrm>
            <a:off x="3348038" y="3933825"/>
            <a:ext cx="2592387" cy="376238"/>
          </a:xfrm>
          <a:prstGeom prst="rect">
            <a:avLst/>
          </a:prstGeom>
          <a:noFill/>
          <a:ln w="9525">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20000"/>
              </a:spcBef>
            </a:pPr>
            <a:r>
              <a:rPr lang="es-ES" altLang="es-AR" b="1">
                <a:solidFill>
                  <a:srgbClr val="0000FF"/>
                </a:solidFill>
              </a:rPr>
              <a:t>C/ DESACOPLANTES</a:t>
            </a:r>
          </a:p>
        </p:txBody>
      </p:sp>
      <p:sp>
        <p:nvSpPr>
          <p:cNvPr id="38941" name="Text Box 37"/>
          <p:cNvSpPr txBox="1">
            <a:spLocks noChangeArrowheads="1"/>
          </p:cNvSpPr>
          <p:nvPr/>
        </p:nvSpPr>
        <p:spPr bwMode="auto">
          <a:xfrm>
            <a:off x="4643438" y="836613"/>
            <a:ext cx="1728787" cy="650875"/>
          </a:xfrm>
          <a:prstGeom prst="rect">
            <a:avLst/>
          </a:prstGeom>
          <a:noFill/>
          <a:ln w="9525">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20000"/>
              </a:spcBef>
            </a:pPr>
            <a:r>
              <a:rPr lang="es-ES" altLang="es-AR" b="1">
                <a:solidFill>
                  <a:srgbClr val="0000FF"/>
                </a:solidFill>
              </a:rPr>
              <a:t>c/Inh. del COMPLEJO I</a:t>
            </a:r>
            <a:r>
              <a:rPr lang="es-ES" altLang="es-AR">
                <a:solidFill>
                  <a:srgbClr val="0000FF"/>
                </a:solidFill>
              </a:rPr>
              <a:t> </a:t>
            </a:r>
          </a:p>
        </p:txBody>
      </p:sp>
      <p:sp>
        <p:nvSpPr>
          <p:cNvPr id="38942" name="Text Box 38"/>
          <p:cNvSpPr txBox="1">
            <a:spLocks noChangeArrowheads="1"/>
          </p:cNvSpPr>
          <p:nvPr/>
        </p:nvSpPr>
        <p:spPr bwMode="auto">
          <a:xfrm>
            <a:off x="4716463" y="2205038"/>
            <a:ext cx="1728787" cy="650875"/>
          </a:xfrm>
          <a:prstGeom prst="rect">
            <a:avLst/>
          </a:prstGeom>
          <a:noFill/>
          <a:ln w="9525">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20000"/>
              </a:spcBef>
            </a:pPr>
            <a:r>
              <a:rPr lang="es-ES" altLang="es-AR" b="1">
                <a:solidFill>
                  <a:srgbClr val="0000FF"/>
                </a:solidFill>
              </a:rPr>
              <a:t>c/Inh. del COMPLEJO II</a:t>
            </a:r>
            <a:r>
              <a:rPr lang="es-ES" altLang="es-AR">
                <a:solidFill>
                  <a:srgbClr val="0000FF"/>
                </a:solidFill>
              </a:rPr>
              <a:t> </a:t>
            </a:r>
          </a:p>
        </p:txBody>
      </p:sp>
    </p:spTree>
    <p:extLst>
      <p:ext uri="{BB962C8B-B14F-4D97-AF65-F5344CB8AC3E}">
        <p14:creationId xmlns:p14="http://schemas.microsoft.com/office/powerpoint/2010/main" val="2930778804"/>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solidFill>
            <a:srgbClr val="FFFF00"/>
          </a:solidFill>
        </p:spPr>
        <p:txBody>
          <a:bodyPr>
            <a:normAutofit/>
          </a:bodyPr>
          <a:lstStyle/>
          <a:p>
            <a:r>
              <a:rPr lang="es-AR" b="1" dirty="0" smtClean="0"/>
              <a:t>Otros sistemas de transporte electrónico</a:t>
            </a:r>
            <a:endParaRPr lang="es-AR" b="1" dirty="0"/>
          </a:p>
        </p:txBody>
      </p:sp>
      <p:sp>
        <p:nvSpPr>
          <p:cNvPr id="4" name="3 Subtítulo"/>
          <p:cNvSpPr>
            <a:spLocks noGrp="1"/>
          </p:cNvSpPr>
          <p:nvPr>
            <p:ph type="subTitle" idx="1"/>
          </p:nvPr>
        </p:nvSpPr>
        <p:spPr>
          <a:xfrm>
            <a:off x="1371600" y="4196680"/>
            <a:ext cx="6400800" cy="960512"/>
          </a:xfrm>
          <a:solidFill>
            <a:schemeClr val="accent1">
              <a:lumMod val="20000"/>
              <a:lumOff val="80000"/>
            </a:schemeClr>
          </a:solidFill>
        </p:spPr>
        <p:txBody>
          <a:bodyPr>
            <a:normAutofit/>
          </a:bodyPr>
          <a:lstStyle/>
          <a:p>
            <a:r>
              <a:rPr lang="es-AR" sz="3600" b="1" dirty="0" smtClean="0">
                <a:solidFill>
                  <a:srgbClr val="FF0000"/>
                </a:solidFill>
              </a:rPr>
              <a:t>Metabolismo de </a:t>
            </a:r>
            <a:r>
              <a:rPr lang="es-AR" sz="3600" b="1" dirty="0" err="1" smtClean="0">
                <a:solidFill>
                  <a:srgbClr val="FF0000"/>
                </a:solidFill>
              </a:rPr>
              <a:t>xenobióticos</a:t>
            </a:r>
            <a:endParaRPr lang="es-AR" sz="3600" b="1" dirty="0">
              <a:solidFill>
                <a:srgbClr val="FF0000"/>
              </a:solidFill>
            </a:endParaRPr>
          </a:p>
        </p:txBody>
      </p:sp>
    </p:spTree>
    <p:extLst>
      <p:ext uri="{BB962C8B-B14F-4D97-AF65-F5344CB8AC3E}">
        <p14:creationId xmlns:p14="http://schemas.microsoft.com/office/powerpoint/2010/main" val="3294335116"/>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20" name="Rectangle 4"/>
          <p:cNvSpPr>
            <a:spLocks noChangeArrowheads="1"/>
          </p:cNvSpPr>
          <p:nvPr/>
        </p:nvSpPr>
        <p:spPr bwMode="auto">
          <a:xfrm>
            <a:off x="468313" y="260350"/>
            <a:ext cx="8229600" cy="1143000"/>
          </a:xfrm>
          <a:prstGeom prst="rect">
            <a:avLst/>
          </a:prstGeom>
          <a:gradFill rotWithShape="1">
            <a:gsLst>
              <a:gs pos="0">
                <a:srgbClr val="716E02"/>
              </a:gs>
              <a:gs pos="50000">
                <a:srgbClr val="F4EE04"/>
              </a:gs>
              <a:gs pos="100000">
                <a:srgbClr val="716E02"/>
              </a:gs>
            </a:gsLst>
            <a:lin ang="5400000" scaled="1"/>
          </a:gradFill>
          <a:ln w="9525">
            <a:solidFill>
              <a:schemeClr val="tx1"/>
            </a:solidFill>
            <a:miter lim="800000"/>
            <a:headEnd/>
            <a:tailEnd/>
          </a:ln>
        </p:spPr>
        <p:txBody>
          <a:bodyPr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algn="ctr" eaLnBrk="1" hangingPunct="1"/>
            <a:r>
              <a:rPr lang="es-ES" altLang="es-AR" sz="3200" b="1" i="1" baseline="0">
                <a:solidFill>
                  <a:schemeClr val="tx2"/>
                </a:solidFill>
              </a:rPr>
              <a:t>OXIDASAS Y OXIGENASAS</a:t>
            </a:r>
          </a:p>
        </p:txBody>
      </p:sp>
      <p:sp>
        <p:nvSpPr>
          <p:cNvPr id="162821" name="Rectangle 5"/>
          <p:cNvSpPr>
            <a:spLocks noChangeArrowheads="1"/>
          </p:cNvSpPr>
          <p:nvPr/>
        </p:nvSpPr>
        <p:spPr bwMode="auto">
          <a:xfrm>
            <a:off x="468313" y="1484313"/>
            <a:ext cx="8229600" cy="2044700"/>
          </a:xfrm>
          <a:prstGeom prst="rect">
            <a:avLst/>
          </a:prstGeom>
          <a:solidFill>
            <a:srgbClr val="F5FA2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20000"/>
              </a:spcBef>
              <a:buFontTx/>
              <a:buChar char="•"/>
            </a:pPr>
            <a:r>
              <a:rPr lang="es-ES" altLang="es-AR" sz="3200" baseline="0"/>
              <a:t>Localización: Microsomas y peroxisomas</a:t>
            </a:r>
          </a:p>
          <a:p>
            <a:pPr eaLnBrk="1" hangingPunct="1">
              <a:spcBef>
                <a:spcPct val="20000"/>
              </a:spcBef>
              <a:buFontTx/>
              <a:buChar char="•"/>
            </a:pPr>
            <a:r>
              <a:rPr lang="es-ES" altLang="es-AR" sz="3200" baseline="0"/>
              <a:t>No asociados a la producción de ATP</a:t>
            </a:r>
          </a:p>
          <a:p>
            <a:pPr eaLnBrk="1" hangingPunct="1">
              <a:spcBef>
                <a:spcPct val="20000"/>
              </a:spcBef>
              <a:buFontTx/>
              <a:buChar char="•"/>
            </a:pPr>
            <a:r>
              <a:rPr lang="es-ES" altLang="es-AR" sz="3200" baseline="0"/>
              <a:t>Usan O</a:t>
            </a:r>
            <a:r>
              <a:rPr lang="es-ES" altLang="es-AR" sz="3200"/>
              <a:t>2</a:t>
            </a:r>
            <a:r>
              <a:rPr lang="es-ES" altLang="es-AR" sz="3200" baseline="0"/>
              <a:t> como sustrato</a:t>
            </a:r>
          </a:p>
        </p:txBody>
      </p:sp>
      <p:grpSp>
        <p:nvGrpSpPr>
          <p:cNvPr id="2" name="Group 6"/>
          <p:cNvGrpSpPr>
            <a:grpSpLocks/>
          </p:cNvGrpSpPr>
          <p:nvPr/>
        </p:nvGrpSpPr>
        <p:grpSpPr bwMode="auto">
          <a:xfrm>
            <a:off x="971550" y="3644900"/>
            <a:ext cx="2305050" cy="1970088"/>
            <a:chOff x="612" y="2296"/>
            <a:chExt cx="1452" cy="1241"/>
          </a:xfrm>
        </p:grpSpPr>
        <p:sp>
          <p:nvSpPr>
            <p:cNvPr id="47124" name="Text Box 7"/>
            <p:cNvSpPr txBox="1">
              <a:spLocks noChangeArrowheads="1"/>
            </p:cNvSpPr>
            <p:nvPr/>
          </p:nvSpPr>
          <p:spPr bwMode="auto">
            <a:xfrm>
              <a:off x="612" y="2296"/>
              <a:ext cx="1452" cy="288"/>
            </a:xfrm>
            <a:prstGeom prst="rect">
              <a:avLst/>
            </a:prstGeom>
            <a:solidFill>
              <a:schemeClr val="tx2">
                <a:lumMod val="20000"/>
                <a:lumOff val="8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400" b="1" i="1" baseline="0" dirty="0"/>
                <a:t>OXIDASAS</a:t>
              </a:r>
            </a:p>
          </p:txBody>
        </p:sp>
        <p:sp>
          <p:nvSpPr>
            <p:cNvPr id="47125" name="Text Box 8"/>
            <p:cNvSpPr txBox="1">
              <a:spLocks noChangeArrowheads="1"/>
            </p:cNvSpPr>
            <p:nvPr/>
          </p:nvSpPr>
          <p:spPr bwMode="auto">
            <a:xfrm>
              <a:off x="612" y="3249"/>
              <a:ext cx="1406" cy="288"/>
            </a:xfrm>
            <a:prstGeom prst="rect">
              <a:avLst/>
            </a:prstGeom>
            <a:solidFill>
              <a:schemeClr val="tx2">
                <a:lumMod val="20000"/>
                <a:lumOff val="8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400" b="1" i="1" baseline="0" dirty="0"/>
                <a:t>OXIGENASAS</a:t>
              </a:r>
            </a:p>
          </p:txBody>
        </p:sp>
      </p:grpSp>
      <p:grpSp>
        <p:nvGrpSpPr>
          <p:cNvPr id="3" name="Group 9"/>
          <p:cNvGrpSpPr>
            <a:grpSpLocks/>
          </p:cNvGrpSpPr>
          <p:nvPr/>
        </p:nvGrpSpPr>
        <p:grpSpPr bwMode="auto">
          <a:xfrm>
            <a:off x="3492500" y="3644903"/>
            <a:ext cx="4392613" cy="466725"/>
            <a:chOff x="2200" y="2296"/>
            <a:chExt cx="2767" cy="294"/>
          </a:xfrm>
        </p:grpSpPr>
        <p:sp>
          <p:nvSpPr>
            <p:cNvPr id="47121" name="Line 10"/>
            <p:cNvSpPr>
              <a:spLocks noChangeShapeType="1"/>
            </p:cNvSpPr>
            <p:nvPr/>
          </p:nvSpPr>
          <p:spPr bwMode="auto">
            <a:xfrm>
              <a:off x="2200" y="2478"/>
              <a:ext cx="725" cy="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AR"/>
            </a:p>
          </p:txBody>
        </p:sp>
        <p:sp>
          <p:nvSpPr>
            <p:cNvPr id="47122" name="Text Box 11"/>
            <p:cNvSpPr txBox="1">
              <a:spLocks noChangeArrowheads="1"/>
            </p:cNvSpPr>
            <p:nvPr/>
          </p:nvSpPr>
          <p:spPr bwMode="auto">
            <a:xfrm>
              <a:off x="3198" y="2296"/>
              <a:ext cx="1769" cy="294"/>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400" b="1" baseline="0"/>
                <a:t>No incorporan O</a:t>
              </a:r>
              <a:r>
                <a:rPr lang="es-ES" altLang="es-AR" sz="2400" b="1"/>
                <a:t>2</a:t>
              </a:r>
              <a:endParaRPr lang="es-ES" altLang="es-AR" sz="2400" b="1" baseline="0"/>
            </a:p>
          </p:txBody>
        </p:sp>
      </p:grpSp>
      <p:grpSp>
        <p:nvGrpSpPr>
          <p:cNvPr id="4" name="Group 13"/>
          <p:cNvGrpSpPr>
            <a:grpSpLocks/>
          </p:cNvGrpSpPr>
          <p:nvPr/>
        </p:nvGrpSpPr>
        <p:grpSpPr bwMode="auto">
          <a:xfrm>
            <a:off x="3348038" y="4652963"/>
            <a:ext cx="2809875" cy="1693862"/>
            <a:chOff x="2109" y="2931"/>
            <a:chExt cx="1770" cy="1067"/>
          </a:xfrm>
        </p:grpSpPr>
        <p:sp>
          <p:nvSpPr>
            <p:cNvPr id="47117" name="Text Box 14"/>
            <p:cNvSpPr txBox="1">
              <a:spLocks noChangeArrowheads="1"/>
            </p:cNvSpPr>
            <p:nvPr/>
          </p:nvSpPr>
          <p:spPr bwMode="auto">
            <a:xfrm>
              <a:off x="2200" y="2931"/>
              <a:ext cx="1679" cy="250"/>
            </a:xfrm>
            <a:prstGeom prst="rect">
              <a:avLst/>
            </a:prstGeom>
            <a:solidFill>
              <a:srgbClr val="EAEAEA"/>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000" b="1" i="1" baseline="0"/>
                <a:t>MONOXIGENASAS</a:t>
              </a:r>
            </a:p>
          </p:txBody>
        </p:sp>
        <p:sp>
          <p:nvSpPr>
            <p:cNvPr id="47118" name="Text Box 15"/>
            <p:cNvSpPr txBox="1">
              <a:spLocks noChangeArrowheads="1"/>
            </p:cNvSpPr>
            <p:nvPr/>
          </p:nvSpPr>
          <p:spPr bwMode="auto">
            <a:xfrm>
              <a:off x="2154" y="3748"/>
              <a:ext cx="1406" cy="250"/>
            </a:xfrm>
            <a:prstGeom prst="rect">
              <a:avLst/>
            </a:prstGeom>
            <a:solidFill>
              <a:srgbClr val="EAEAEA"/>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000" b="1" i="1" baseline="0"/>
                <a:t>DIOXIGENASAS</a:t>
              </a:r>
            </a:p>
          </p:txBody>
        </p:sp>
        <p:sp>
          <p:nvSpPr>
            <p:cNvPr id="47119" name="Line 16"/>
            <p:cNvSpPr>
              <a:spLocks noChangeShapeType="1"/>
            </p:cNvSpPr>
            <p:nvPr/>
          </p:nvSpPr>
          <p:spPr bwMode="auto">
            <a:xfrm flipV="1">
              <a:off x="2109" y="3249"/>
              <a:ext cx="317" cy="181"/>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AR"/>
            </a:p>
          </p:txBody>
        </p:sp>
        <p:sp>
          <p:nvSpPr>
            <p:cNvPr id="47120" name="Line 17"/>
            <p:cNvSpPr>
              <a:spLocks noChangeShapeType="1"/>
            </p:cNvSpPr>
            <p:nvPr/>
          </p:nvSpPr>
          <p:spPr bwMode="auto">
            <a:xfrm>
              <a:off x="2154" y="3521"/>
              <a:ext cx="182" cy="181"/>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AR"/>
            </a:p>
          </p:txBody>
        </p:sp>
      </p:grpSp>
      <p:grpSp>
        <p:nvGrpSpPr>
          <p:cNvPr id="5" name="Group 18"/>
          <p:cNvGrpSpPr>
            <a:grpSpLocks/>
          </p:cNvGrpSpPr>
          <p:nvPr/>
        </p:nvGrpSpPr>
        <p:grpSpPr bwMode="auto">
          <a:xfrm>
            <a:off x="6156325" y="4437063"/>
            <a:ext cx="2665413" cy="831850"/>
            <a:chOff x="3878" y="2795"/>
            <a:chExt cx="1679" cy="524"/>
          </a:xfrm>
        </p:grpSpPr>
        <p:sp>
          <p:nvSpPr>
            <p:cNvPr id="47115" name="Text Box 19"/>
            <p:cNvSpPr txBox="1">
              <a:spLocks noChangeArrowheads="1"/>
            </p:cNvSpPr>
            <p:nvPr/>
          </p:nvSpPr>
          <p:spPr bwMode="auto">
            <a:xfrm>
              <a:off x="4105" y="2795"/>
              <a:ext cx="1452" cy="524"/>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400" b="1" baseline="0"/>
                <a:t>Incorporan un átomo del O</a:t>
              </a:r>
              <a:r>
                <a:rPr lang="es-ES" altLang="es-AR" sz="2400" b="1"/>
                <a:t>2</a:t>
              </a:r>
              <a:endParaRPr lang="es-ES" altLang="es-AR" sz="2400" b="1" baseline="0"/>
            </a:p>
          </p:txBody>
        </p:sp>
        <p:sp>
          <p:nvSpPr>
            <p:cNvPr id="47116" name="Line 20"/>
            <p:cNvSpPr>
              <a:spLocks noChangeShapeType="1"/>
            </p:cNvSpPr>
            <p:nvPr/>
          </p:nvSpPr>
          <p:spPr bwMode="auto">
            <a:xfrm>
              <a:off x="3878" y="3067"/>
              <a:ext cx="181"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AR"/>
            </a:p>
          </p:txBody>
        </p:sp>
      </p:grpSp>
      <p:grpSp>
        <p:nvGrpSpPr>
          <p:cNvPr id="6" name="Group 21"/>
          <p:cNvGrpSpPr>
            <a:grpSpLocks/>
          </p:cNvGrpSpPr>
          <p:nvPr/>
        </p:nvGrpSpPr>
        <p:grpSpPr bwMode="auto">
          <a:xfrm>
            <a:off x="5724525" y="5661025"/>
            <a:ext cx="3097213" cy="831850"/>
            <a:chOff x="3606" y="3566"/>
            <a:chExt cx="1951" cy="524"/>
          </a:xfrm>
        </p:grpSpPr>
        <p:sp>
          <p:nvSpPr>
            <p:cNvPr id="47113" name="Text Box 22"/>
            <p:cNvSpPr txBox="1">
              <a:spLocks noChangeArrowheads="1"/>
            </p:cNvSpPr>
            <p:nvPr/>
          </p:nvSpPr>
          <p:spPr bwMode="auto">
            <a:xfrm>
              <a:off x="3878" y="3566"/>
              <a:ext cx="1679" cy="524"/>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400" b="1" baseline="0"/>
                <a:t>Incorporan los 2 átomos del O</a:t>
              </a:r>
              <a:r>
                <a:rPr lang="es-ES" altLang="es-AR" sz="2400" b="1"/>
                <a:t>2</a:t>
              </a:r>
              <a:endParaRPr lang="es-ES" altLang="es-AR" sz="2400" b="1" baseline="0"/>
            </a:p>
          </p:txBody>
        </p:sp>
        <p:sp>
          <p:nvSpPr>
            <p:cNvPr id="47114" name="Line 23"/>
            <p:cNvSpPr>
              <a:spLocks noChangeShapeType="1"/>
            </p:cNvSpPr>
            <p:nvPr/>
          </p:nvSpPr>
          <p:spPr bwMode="auto">
            <a:xfrm>
              <a:off x="3606" y="3838"/>
              <a:ext cx="227"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AR"/>
            </a:p>
          </p:txBody>
        </p:sp>
      </p:grpSp>
    </p:spTree>
    <p:extLst>
      <p:ext uri="{BB962C8B-B14F-4D97-AF65-F5344CB8AC3E}">
        <p14:creationId xmlns:p14="http://schemas.microsoft.com/office/powerpoint/2010/main" val="1979040060"/>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468313" y="260350"/>
            <a:ext cx="8229600" cy="1143000"/>
          </a:xfrm>
          <a:solidFill>
            <a:srgbClr val="FFFF00"/>
          </a:solidFill>
          <a:ln>
            <a:solidFill>
              <a:schemeClr val="tx1"/>
            </a:solidFill>
            <a:miter lim="800000"/>
            <a:headEnd/>
            <a:tailEnd/>
          </a:ln>
        </p:spPr>
        <p:txBody>
          <a:bodyPr/>
          <a:lstStyle/>
          <a:p>
            <a:pPr eaLnBrk="1" hangingPunct="1"/>
            <a:r>
              <a:rPr lang="es-ES" altLang="es-AR" sz="3200" b="1" i="1" dirty="0" smtClean="0"/>
              <a:t>MONOOXIGENASAS u OXIGENASAS DE FUNCION MIXTA </a:t>
            </a:r>
            <a:r>
              <a:rPr lang="es-ES" altLang="es-AR" sz="3200" b="1" i="1" dirty="0" err="1" smtClean="0"/>
              <a:t>ó</a:t>
            </a:r>
            <a:r>
              <a:rPr lang="es-ES" altLang="es-AR" sz="3200" b="1" i="1" dirty="0" smtClean="0"/>
              <a:t> HIDROXILASAS</a:t>
            </a:r>
          </a:p>
        </p:txBody>
      </p:sp>
      <p:sp>
        <p:nvSpPr>
          <p:cNvPr id="49155" name="Rectangle 3"/>
          <p:cNvSpPr>
            <a:spLocks noGrp="1" noChangeArrowheads="1"/>
          </p:cNvSpPr>
          <p:nvPr>
            <p:ph idx="1"/>
          </p:nvPr>
        </p:nvSpPr>
        <p:spPr>
          <a:xfrm>
            <a:off x="468313" y="1773238"/>
            <a:ext cx="8229600" cy="965200"/>
          </a:xfrm>
          <a:solidFill>
            <a:schemeClr val="tx2">
              <a:lumMod val="20000"/>
              <a:lumOff val="80000"/>
            </a:schemeClr>
          </a:solidFill>
        </p:spPr>
        <p:txBody>
          <a:bodyPr/>
          <a:lstStyle/>
          <a:p>
            <a:pPr eaLnBrk="1" hangingPunct="1"/>
            <a:r>
              <a:rPr lang="es-ES" altLang="es-AR" sz="2800" dirty="0" smtClean="0"/>
              <a:t>AH  +  BH</a:t>
            </a:r>
            <a:r>
              <a:rPr lang="es-ES" altLang="es-AR" sz="2800" baseline="-25000" dirty="0" smtClean="0"/>
              <a:t>2</a:t>
            </a:r>
            <a:r>
              <a:rPr lang="es-ES" altLang="es-AR" sz="2800" dirty="0" smtClean="0"/>
              <a:t>  +  O=O                 A-OH  +  B  +  H</a:t>
            </a:r>
            <a:r>
              <a:rPr lang="es-ES" altLang="es-AR" sz="2800" baseline="-25000" dirty="0" smtClean="0"/>
              <a:t>2</a:t>
            </a:r>
            <a:r>
              <a:rPr lang="es-ES" altLang="es-AR" sz="2800" dirty="0" smtClean="0"/>
              <a:t>O</a:t>
            </a:r>
          </a:p>
        </p:txBody>
      </p:sp>
      <p:sp>
        <p:nvSpPr>
          <p:cNvPr id="49156" name="Line 4"/>
          <p:cNvSpPr>
            <a:spLocks noChangeShapeType="1"/>
          </p:cNvSpPr>
          <p:nvPr/>
        </p:nvSpPr>
        <p:spPr bwMode="auto">
          <a:xfrm>
            <a:off x="4067175" y="2132856"/>
            <a:ext cx="576263" cy="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AR"/>
          </a:p>
        </p:txBody>
      </p:sp>
      <p:sp>
        <p:nvSpPr>
          <p:cNvPr id="49157" name="Text Box 6"/>
          <p:cNvSpPr txBox="1">
            <a:spLocks noChangeArrowheads="1"/>
          </p:cNvSpPr>
          <p:nvPr/>
        </p:nvSpPr>
        <p:spPr bwMode="auto">
          <a:xfrm>
            <a:off x="684213" y="3644900"/>
            <a:ext cx="7632700" cy="46672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400" b="1" baseline="0"/>
              <a:t>1 O se incorpora al sustrato y el otro O forma agua</a:t>
            </a:r>
          </a:p>
        </p:txBody>
      </p:sp>
      <p:sp>
        <p:nvSpPr>
          <p:cNvPr id="49158" name="Line 7"/>
          <p:cNvSpPr>
            <a:spLocks noChangeShapeType="1"/>
          </p:cNvSpPr>
          <p:nvPr/>
        </p:nvSpPr>
        <p:spPr bwMode="auto">
          <a:xfrm flipH="1">
            <a:off x="900113" y="2349500"/>
            <a:ext cx="215900" cy="35877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AR"/>
          </a:p>
        </p:txBody>
      </p:sp>
      <p:sp>
        <p:nvSpPr>
          <p:cNvPr id="49159" name="Text Box 8"/>
          <p:cNvSpPr txBox="1">
            <a:spLocks noChangeArrowheads="1"/>
          </p:cNvSpPr>
          <p:nvPr/>
        </p:nvSpPr>
        <p:spPr bwMode="auto">
          <a:xfrm>
            <a:off x="395288" y="2708275"/>
            <a:ext cx="1366837"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000" b="1" baseline="0"/>
              <a:t>Sustrato principal</a:t>
            </a:r>
          </a:p>
        </p:txBody>
      </p:sp>
      <p:sp>
        <p:nvSpPr>
          <p:cNvPr id="49160" name="Line 9"/>
          <p:cNvSpPr>
            <a:spLocks noChangeShapeType="1"/>
          </p:cNvSpPr>
          <p:nvPr/>
        </p:nvSpPr>
        <p:spPr bwMode="auto">
          <a:xfrm>
            <a:off x="2339975" y="2420938"/>
            <a:ext cx="215900" cy="287337"/>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AR"/>
          </a:p>
        </p:txBody>
      </p:sp>
      <p:sp>
        <p:nvSpPr>
          <p:cNvPr id="49161" name="Text Box 10"/>
          <p:cNvSpPr txBox="1">
            <a:spLocks noChangeArrowheads="1"/>
          </p:cNvSpPr>
          <p:nvPr/>
        </p:nvSpPr>
        <p:spPr bwMode="auto">
          <a:xfrm>
            <a:off x="2195513" y="2924175"/>
            <a:ext cx="17287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000" b="1" baseline="0"/>
              <a:t>Co-Sustrato</a:t>
            </a:r>
          </a:p>
        </p:txBody>
      </p:sp>
      <p:sp>
        <p:nvSpPr>
          <p:cNvPr id="49162" name="Line 11"/>
          <p:cNvSpPr>
            <a:spLocks noChangeShapeType="1"/>
          </p:cNvSpPr>
          <p:nvPr/>
        </p:nvSpPr>
        <p:spPr bwMode="auto">
          <a:xfrm>
            <a:off x="3995738" y="3141663"/>
            <a:ext cx="1152525"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AR"/>
          </a:p>
        </p:txBody>
      </p:sp>
      <p:sp>
        <p:nvSpPr>
          <p:cNvPr id="49163" name="Text Box 12"/>
          <p:cNvSpPr txBox="1">
            <a:spLocks noChangeArrowheads="1"/>
          </p:cNvSpPr>
          <p:nvPr/>
        </p:nvSpPr>
        <p:spPr bwMode="auto">
          <a:xfrm>
            <a:off x="5292725" y="2849563"/>
            <a:ext cx="3024188" cy="650875"/>
          </a:xfrm>
          <a:prstGeom prst="rect">
            <a:avLst/>
          </a:prstGeom>
          <a:solidFill>
            <a:srgbClr val="F5FA28"/>
          </a:solidFill>
          <a:ln w="9525">
            <a:solidFill>
              <a:schemeClr val="tx1"/>
            </a:solidFill>
            <a:miter lim="800000"/>
            <a:headEnd/>
            <a:tailEnd/>
          </a:ln>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b="1" baseline="0">
                <a:solidFill>
                  <a:srgbClr val="F42B0A"/>
                </a:solidFill>
              </a:rPr>
              <a:t>NADH, NADPH, FMNH</a:t>
            </a:r>
            <a:r>
              <a:rPr lang="es-ES" altLang="es-AR" b="1">
                <a:solidFill>
                  <a:srgbClr val="F42B0A"/>
                </a:solidFill>
              </a:rPr>
              <a:t>2</a:t>
            </a:r>
            <a:r>
              <a:rPr lang="es-ES" altLang="es-AR" b="1" baseline="0">
                <a:solidFill>
                  <a:srgbClr val="F42B0A"/>
                </a:solidFill>
              </a:rPr>
              <a:t>, FADH</a:t>
            </a:r>
            <a:r>
              <a:rPr lang="es-ES" altLang="es-AR" b="1">
                <a:solidFill>
                  <a:srgbClr val="F42B0A"/>
                </a:solidFill>
              </a:rPr>
              <a:t>2</a:t>
            </a:r>
            <a:r>
              <a:rPr lang="es-ES" altLang="es-AR" b="1" baseline="0">
                <a:solidFill>
                  <a:srgbClr val="F42B0A"/>
                </a:solidFill>
              </a:rPr>
              <a:t>, BH</a:t>
            </a:r>
            <a:r>
              <a:rPr lang="es-ES" altLang="es-AR" b="1">
                <a:solidFill>
                  <a:srgbClr val="F42B0A"/>
                </a:solidFill>
              </a:rPr>
              <a:t>4</a:t>
            </a:r>
          </a:p>
        </p:txBody>
      </p:sp>
      <p:grpSp>
        <p:nvGrpSpPr>
          <p:cNvPr id="49164" name="Group 22"/>
          <p:cNvGrpSpPr>
            <a:grpSpLocks/>
          </p:cNvGrpSpPr>
          <p:nvPr/>
        </p:nvGrpSpPr>
        <p:grpSpPr bwMode="auto">
          <a:xfrm>
            <a:off x="755650" y="4437063"/>
            <a:ext cx="7777163" cy="1374775"/>
            <a:chOff x="476" y="2795"/>
            <a:chExt cx="4899" cy="866"/>
          </a:xfrm>
        </p:grpSpPr>
        <p:sp>
          <p:nvSpPr>
            <p:cNvPr id="49168" name="Text Box 13"/>
            <p:cNvSpPr txBox="1">
              <a:spLocks noChangeArrowheads="1"/>
            </p:cNvSpPr>
            <p:nvPr/>
          </p:nvSpPr>
          <p:spPr bwMode="auto">
            <a:xfrm>
              <a:off x="476" y="3067"/>
              <a:ext cx="1905" cy="237"/>
            </a:xfrm>
            <a:prstGeom prst="rect">
              <a:avLst/>
            </a:prstGeom>
            <a:solidFill>
              <a:srgbClr val="F5FA28"/>
            </a:solidFill>
            <a:ln w="9525">
              <a:solidFill>
                <a:schemeClr val="tx1"/>
              </a:solidFill>
              <a:miter lim="800000"/>
              <a:headEnd/>
              <a:tailEnd/>
            </a:ln>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b="1" baseline="0"/>
                <a:t>CITOCROMO P-450</a:t>
              </a:r>
            </a:p>
          </p:txBody>
        </p:sp>
        <p:sp>
          <p:nvSpPr>
            <p:cNvPr id="49169" name="Line 15"/>
            <p:cNvSpPr>
              <a:spLocks noChangeShapeType="1"/>
            </p:cNvSpPr>
            <p:nvPr/>
          </p:nvSpPr>
          <p:spPr bwMode="auto">
            <a:xfrm flipV="1">
              <a:off x="2517" y="2886"/>
              <a:ext cx="408" cy="181"/>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AR"/>
            </a:p>
          </p:txBody>
        </p:sp>
        <p:sp>
          <p:nvSpPr>
            <p:cNvPr id="49170" name="Line 16"/>
            <p:cNvSpPr>
              <a:spLocks noChangeShapeType="1"/>
            </p:cNvSpPr>
            <p:nvPr/>
          </p:nvSpPr>
          <p:spPr bwMode="auto">
            <a:xfrm>
              <a:off x="2562" y="3203"/>
              <a:ext cx="454"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AR"/>
            </a:p>
          </p:txBody>
        </p:sp>
        <p:sp>
          <p:nvSpPr>
            <p:cNvPr id="49171" name="Line 17"/>
            <p:cNvSpPr>
              <a:spLocks noChangeShapeType="1"/>
            </p:cNvSpPr>
            <p:nvPr/>
          </p:nvSpPr>
          <p:spPr bwMode="auto">
            <a:xfrm>
              <a:off x="2562" y="3385"/>
              <a:ext cx="409" cy="181"/>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AR"/>
            </a:p>
          </p:txBody>
        </p:sp>
        <p:sp>
          <p:nvSpPr>
            <p:cNvPr id="49172" name="Text Box 18"/>
            <p:cNvSpPr txBox="1">
              <a:spLocks noChangeArrowheads="1"/>
            </p:cNvSpPr>
            <p:nvPr/>
          </p:nvSpPr>
          <p:spPr bwMode="auto">
            <a:xfrm>
              <a:off x="3061" y="2795"/>
              <a:ext cx="2223"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b="1" baseline="0">
                  <a:solidFill>
                    <a:srgbClr val="0000FF"/>
                  </a:solidFill>
                </a:rPr>
                <a:t>Hidroxilación de esteroides</a:t>
              </a:r>
            </a:p>
          </p:txBody>
        </p:sp>
        <p:sp>
          <p:nvSpPr>
            <p:cNvPr id="49173" name="Text Box 19"/>
            <p:cNvSpPr txBox="1">
              <a:spLocks noChangeArrowheads="1"/>
            </p:cNvSpPr>
            <p:nvPr/>
          </p:nvSpPr>
          <p:spPr bwMode="auto">
            <a:xfrm>
              <a:off x="3152" y="3113"/>
              <a:ext cx="2223"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b="1" baseline="0">
                  <a:solidFill>
                    <a:srgbClr val="0000FF"/>
                  </a:solidFill>
                </a:rPr>
                <a:t>Hidroxilación de fármacos</a:t>
              </a:r>
            </a:p>
          </p:txBody>
        </p:sp>
        <p:sp>
          <p:nvSpPr>
            <p:cNvPr id="49174" name="Text Box 20"/>
            <p:cNvSpPr txBox="1">
              <a:spLocks noChangeArrowheads="1"/>
            </p:cNvSpPr>
            <p:nvPr/>
          </p:nvSpPr>
          <p:spPr bwMode="auto">
            <a:xfrm>
              <a:off x="3107" y="3430"/>
              <a:ext cx="2223"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b="1" baseline="0">
                  <a:solidFill>
                    <a:srgbClr val="0000FF"/>
                  </a:solidFill>
                </a:rPr>
                <a:t>Hidroxilación de xenobióticos</a:t>
              </a:r>
            </a:p>
          </p:txBody>
        </p:sp>
      </p:grpSp>
      <p:sp>
        <p:nvSpPr>
          <p:cNvPr id="49165" name="Text Box 21"/>
          <p:cNvSpPr txBox="1">
            <a:spLocks noChangeArrowheads="1"/>
          </p:cNvSpPr>
          <p:nvPr/>
        </p:nvSpPr>
        <p:spPr bwMode="auto">
          <a:xfrm>
            <a:off x="684213" y="6021388"/>
            <a:ext cx="2592387" cy="376237"/>
          </a:xfrm>
          <a:prstGeom prst="rect">
            <a:avLst/>
          </a:prstGeom>
          <a:solidFill>
            <a:srgbClr val="F5FA28"/>
          </a:solidFill>
          <a:ln w="9525">
            <a:solidFill>
              <a:schemeClr val="tx1"/>
            </a:solidFill>
            <a:miter lim="800000"/>
            <a:headEnd/>
            <a:tailEnd/>
          </a:ln>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b="1" baseline="0"/>
              <a:t>CITOCROMO b</a:t>
            </a:r>
            <a:r>
              <a:rPr lang="es-ES" altLang="es-AR" b="1"/>
              <a:t>5</a:t>
            </a:r>
            <a:endParaRPr lang="es-ES" altLang="es-AR" b="1" baseline="0"/>
          </a:p>
        </p:txBody>
      </p:sp>
      <p:sp>
        <p:nvSpPr>
          <p:cNvPr id="49166" name="Line 23"/>
          <p:cNvSpPr>
            <a:spLocks noChangeShapeType="1"/>
          </p:cNvSpPr>
          <p:nvPr/>
        </p:nvSpPr>
        <p:spPr bwMode="auto">
          <a:xfrm>
            <a:off x="3348038" y="6237288"/>
            <a:ext cx="1152525" cy="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AR"/>
          </a:p>
        </p:txBody>
      </p:sp>
      <p:sp>
        <p:nvSpPr>
          <p:cNvPr id="49167" name="Text Box 24"/>
          <p:cNvSpPr txBox="1">
            <a:spLocks noChangeArrowheads="1"/>
          </p:cNvSpPr>
          <p:nvPr/>
        </p:nvSpPr>
        <p:spPr bwMode="auto">
          <a:xfrm>
            <a:off x="4572000" y="6021388"/>
            <a:ext cx="410527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b="1" baseline="0">
                <a:solidFill>
                  <a:srgbClr val="0000FF"/>
                </a:solidFill>
              </a:rPr>
              <a:t>Desaturación de ácidos grasos</a:t>
            </a:r>
          </a:p>
        </p:txBody>
      </p:sp>
    </p:spTree>
    <p:extLst>
      <p:ext uri="{BB962C8B-B14F-4D97-AF65-F5344CB8AC3E}">
        <p14:creationId xmlns:p14="http://schemas.microsoft.com/office/powerpoint/2010/main" val="2790713536"/>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4"/>
          <p:cNvSpPr>
            <a:spLocks noGrp="1" noChangeArrowheads="1"/>
          </p:cNvSpPr>
          <p:nvPr>
            <p:ph type="title"/>
          </p:nvPr>
        </p:nvSpPr>
        <p:spPr>
          <a:solidFill>
            <a:srgbClr val="FFFF00"/>
          </a:solidFill>
          <a:ln>
            <a:solidFill>
              <a:schemeClr val="tx1"/>
            </a:solidFill>
            <a:miter lim="800000"/>
            <a:headEnd/>
            <a:tailEnd/>
          </a:ln>
        </p:spPr>
        <p:txBody>
          <a:bodyPr/>
          <a:lstStyle/>
          <a:p>
            <a:pPr eaLnBrk="1" hangingPunct="1"/>
            <a:r>
              <a:rPr lang="es-AR" altLang="es-AR" sz="3200" b="1" dirty="0" smtClean="0"/>
              <a:t>Esquema de reacción donde interviene un Citocromo P450 </a:t>
            </a:r>
            <a:endParaRPr lang="es-ES" altLang="es-AR" sz="3200" b="1" dirty="0" smtClean="0"/>
          </a:p>
        </p:txBody>
      </p:sp>
      <p:sp>
        <p:nvSpPr>
          <p:cNvPr id="51203" name="Text Box 26"/>
          <p:cNvSpPr txBox="1">
            <a:spLocks noChangeArrowheads="1"/>
          </p:cNvSpPr>
          <p:nvPr/>
        </p:nvSpPr>
        <p:spPr bwMode="auto">
          <a:xfrm>
            <a:off x="1619250" y="3068638"/>
            <a:ext cx="583247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endParaRPr lang="es-ES_tradnl" altLang="es-AR" baseline="0"/>
          </a:p>
        </p:txBody>
      </p:sp>
      <p:sp>
        <p:nvSpPr>
          <p:cNvPr id="51204" name="Text Box 37"/>
          <p:cNvSpPr txBox="1">
            <a:spLocks noChangeArrowheads="1"/>
          </p:cNvSpPr>
          <p:nvPr/>
        </p:nvSpPr>
        <p:spPr bwMode="auto">
          <a:xfrm>
            <a:off x="1042988" y="4581525"/>
            <a:ext cx="1296987"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b="1" baseline="0">
                <a:solidFill>
                  <a:srgbClr val="F42B0A"/>
                </a:solidFill>
              </a:rPr>
              <a:t>NADPH</a:t>
            </a:r>
          </a:p>
        </p:txBody>
      </p:sp>
      <p:sp>
        <p:nvSpPr>
          <p:cNvPr id="51205" name="Text Box 38"/>
          <p:cNvSpPr txBox="1">
            <a:spLocks noChangeArrowheads="1"/>
          </p:cNvSpPr>
          <p:nvPr/>
        </p:nvSpPr>
        <p:spPr bwMode="auto">
          <a:xfrm>
            <a:off x="971550" y="5445125"/>
            <a:ext cx="1079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baseline="0">
                <a:solidFill>
                  <a:srgbClr val="F42B0A"/>
                </a:solidFill>
              </a:rPr>
              <a:t>NADP</a:t>
            </a:r>
            <a:r>
              <a:rPr lang="es-ES" altLang="es-AR" b="1" baseline="30000">
                <a:solidFill>
                  <a:srgbClr val="F42B0A"/>
                </a:solidFill>
              </a:rPr>
              <a:t>+</a:t>
            </a:r>
            <a:endParaRPr lang="es-ES" altLang="es-AR" b="1" baseline="0">
              <a:solidFill>
                <a:srgbClr val="F42B0A"/>
              </a:solidFill>
            </a:endParaRPr>
          </a:p>
        </p:txBody>
      </p:sp>
      <p:sp>
        <p:nvSpPr>
          <p:cNvPr id="51206" name="AutoShape 28"/>
          <p:cNvSpPr>
            <a:spLocks noChangeArrowheads="1"/>
          </p:cNvSpPr>
          <p:nvPr/>
        </p:nvSpPr>
        <p:spPr bwMode="auto">
          <a:xfrm>
            <a:off x="3490913" y="1835150"/>
            <a:ext cx="835025" cy="404813"/>
          </a:xfrm>
          <a:prstGeom prst="curvedUpArrow">
            <a:avLst>
              <a:gd name="adj1" fmla="val 36022"/>
              <a:gd name="adj2" fmla="val 99489"/>
              <a:gd name="adj3" fmla="val 33333"/>
            </a:avLst>
          </a:prstGeom>
          <a:solidFill>
            <a:srgbClr val="5C540A"/>
          </a:solidFill>
          <a:ln w="9525">
            <a:solidFill>
              <a:srgbClr val="000000"/>
            </a:solidFill>
            <a:miter lim="800000"/>
            <a:headEnd/>
            <a:tailEnd/>
          </a:ln>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51207" name="Line 29"/>
          <p:cNvSpPr>
            <a:spLocks noChangeShapeType="1"/>
          </p:cNvSpPr>
          <p:nvPr/>
        </p:nvSpPr>
        <p:spPr bwMode="auto">
          <a:xfrm>
            <a:off x="3132138" y="2311400"/>
            <a:ext cx="1462087" cy="0"/>
          </a:xfrm>
          <a:prstGeom prst="line">
            <a:avLst/>
          </a:prstGeom>
          <a:noFill/>
          <a:ln w="9525">
            <a:solidFill>
              <a:srgbClr val="000000"/>
            </a:solidFill>
            <a:round/>
            <a:headEnd/>
            <a:tailEnd type="triangle" w="sm" len="sm"/>
          </a:ln>
          <a:extLst>
            <a:ext uri="{909E8E84-426E-40DD-AFC4-6F175D3DCCD1}">
              <a14:hiddenFill xmlns:a14="http://schemas.microsoft.com/office/drawing/2010/main">
                <a:noFill/>
              </a14:hiddenFill>
            </a:ext>
          </a:extLst>
        </p:spPr>
        <p:txBody>
          <a:bodyPr/>
          <a:lstStyle/>
          <a:p>
            <a:endParaRPr lang="es-AR"/>
          </a:p>
        </p:txBody>
      </p:sp>
      <p:sp>
        <p:nvSpPr>
          <p:cNvPr id="51208" name="AutoShape 30"/>
          <p:cNvSpPr>
            <a:spLocks noChangeArrowheads="1"/>
          </p:cNvSpPr>
          <p:nvPr/>
        </p:nvSpPr>
        <p:spPr bwMode="auto">
          <a:xfrm>
            <a:off x="3419475" y="2311400"/>
            <a:ext cx="939800" cy="508000"/>
          </a:xfrm>
          <a:prstGeom prst="curvedDownArrow">
            <a:avLst>
              <a:gd name="adj1" fmla="val 26722"/>
              <a:gd name="adj2" fmla="val 74000"/>
              <a:gd name="adj3" fmla="val 33333"/>
            </a:avLst>
          </a:prstGeom>
          <a:solidFill>
            <a:srgbClr val="5C540A"/>
          </a:solidFill>
          <a:ln w="9525">
            <a:solidFill>
              <a:srgbClr val="000000"/>
            </a:solidFill>
            <a:miter lim="800000"/>
            <a:headEnd/>
            <a:tailEnd/>
          </a:ln>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51209" name="Text Box 31"/>
          <p:cNvSpPr txBox="1">
            <a:spLocks noChangeArrowheads="1"/>
          </p:cNvSpPr>
          <p:nvPr/>
        </p:nvSpPr>
        <p:spPr bwMode="auto">
          <a:xfrm>
            <a:off x="4211638" y="2744788"/>
            <a:ext cx="24733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sz="2400" b="1" baseline="0">
                <a:solidFill>
                  <a:srgbClr val="5C540A"/>
                </a:solidFill>
              </a:rPr>
              <a:t>CytP450 (oxid)</a:t>
            </a:r>
          </a:p>
        </p:txBody>
      </p:sp>
      <p:sp>
        <p:nvSpPr>
          <p:cNvPr id="51210" name="Text Box 32"/>
          <p:cNvSpPr txBox="1">
            <a:spLocks noChangeArrowheads="1"/>
          </p:cNvSpPr>
          <p:nvPr/>
        </p:nvSpPr>
        <p:spPr bwMode="auto">
          <a:xfrm>
            <a:off x="1547813" y="2762250"/>
            <a:ext cx="215106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algn="just" eaLnBrk="1" hangingPunct="1"/>
            <a:r>
              <a:rPr lang="es-ES" altLang="es-AR" sz="2400" b="1" baseline="0">
                <a:solidFill>
                  <a:srgbClr val="5C540A"/>
                </a:solidFill>
              </a:rPr>
              <a:t>CytP450 (red)</a:t>
            </a:r>
          </a:p>
        </p:txBody>
      </p:sp>
      <p:sp>
        <p:nvSpPr>
          <p:cNvPr id="51211" name="Text Box 33"/>
          <p:cNvSpPr txBox="1">
            <a:spLocks noChangeArrowheads="1"/>
          </p:cNvSpPr>
          <p:nvPr/>
        </p:nvSpPr>
        <p:spPr bwMode="auto">
          <a:xfrm>
            <a:off x="1258888" y="2024063"/>
            <a:ext cx="1420812" cy="457200"/>
          </a:xfrm>
          <a:prstGeom prst="rect">
            <a:avLst/>
          </a:prstGeom>
          <a:solidFill>
            <a:srgbClr val="CCEC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sz="2400" b="1" baseline="0"/>
              <a:t>Sustrato</a:t>
            </a:r>
          </a:p>
        </p:txBody>
      </p:sp>
      <p:sp>
        <p:nvSpPr>
          <p:cNvPr id="51212" name="Text Box 34"/>
          <p:cNvSpPr txBox="1">
            <a:spLocks noChangeArrowheads="1"/>
          </p:cNvSpPr>
          <p:nvPr/>
        </p:nvSpPr>
        <p:spPr bwMode="auto">
          <a:xfrm>
            <a:off x="4859338" y="2095500"/>
            <a:ext cx="3144837" cy="457200"/>
          </a:xfrm>
          <a:prstGeom prst="rect">
            <a:avLst/>
          </a:prstGeom>
          <a:solidFill>
            <a:srgbClr val="CCEC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sz="2400" b="1" baseline="0"/>
              <a:t>Sustrato hidroxilado</a:t>
            </a:r>
          </a:p>
        </p:txBody>
      </p:sp>
      <p:sp>
        <p:nvSpPr>
          <p:cNvPr id="51213" name="Text Box 35"/>
          <p:cNvSpPr txBox="1">
            <a:spLocks noChangeArrowheads="1"/>
          </p:cNvSpPr>
          <p:nvPr/>
        </p:nvSpPr>
        <p:spPr bwMode="auto">
          <a:xfrm>
            <a:off x="2843213" y="1484313"/>
            <a:ext cx="627062" cy="468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sz="2400" b="1" baseline="0">
                <a:solidFill>
                  <a:srgbClr val="F42B0A"/>
                </a:solidFill>
              </a:rPr>
              <a:t>O</a:t>
            </a:r>
            <a:r>
              <a:rPr lang="es-ES" altLang="es-AR" sz="2400" b="1">
                <a:solidFill>
                  <a:srgbClr val="F42B0A"/>
                </a:solidFill>
              </a:rPr>
              <a:t>2  </a:t>
            </a:r>
            <a:endParaRPr lang="es-ES" altLang="es-AR" sz="2400" b="1" baseline="0">
              <a:solidFill>
                <a:srgbClr val="F42B0A"/>
              </a:solidFill>
            </a:endParaRPr>
          </a:p>
        </p:txBody>
      </p:sp>
      <p:sp>
        <p:nvSpPr>
          <p:cNvPr id="51214" name="Text Box 36"/>
          <p:cNvSpPr txBox="1">
            <a:spLocks noChangeArrowheads="1"/>
          </p:cNvSpPr>
          <p:nvPr/>
        </p:nvSpPr>
        <p:spPr bwMode="auto">
          <a:xfrm>
            <a:off x="4140200" y="1484313"/>
            <a:ext cx="8683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sz="2400" b="1" baseline="0">
                <a:solidFill>
                  <a:srgbClr val="F42B0A"/>
                </a:solidFill>
              </a:rPr>
              <a:t>H</a:t>
            </a:r>
            <a:r>
              <a:rPr lang="es-ES" altLang="es-AR" sz="2400" b="1">
                <a:solidFill>
                  <a:srgbClr val="F42B0A"/>
                </a:solidFill>
              </a:rPr>
              <a:t>2</a:t>
            </a:r>
            <a:r>
              <a:rPr lang="es-ES" altLang="es-AR" sz="2400" b="1" baseline="0">
                <a:solidFill>
                  <a:srgbClr val="F42B0A"/>
                </a:solidFill>
              </a:rPr>
              <a:t>O</a:t>
            </a:r>
            <a:r>
              <a:rPr lang="es-ES" altLang="es-AR" sz="2400" b="1">
                <a:solidFill>
                  <a:srgbClr val="F42B0A"/>
                </a:solidFill>
              </a:rPr>
              <a:t>  </a:t>
            </a:r>
            <a:endParaRPr lang="es-ES" altLang="es-AR" sz="2400" b="1" baseline="0">
              <a:solidFill>
                <a:srgbClr val="F42B0A"/>
              </a:solidFill>
            </a:endParaRPr>
          </a:p>
        </p:txBody>
      </p:sp>
      <p:sp>
        <p:nvSpPr>
          <p:cNvPr id="51215" name="Oval 43"/>
          <p:cNvSpPr>
            <a:spLocks noChangeArrowheads="1"/>
          </p:cNvSpPr>
          <p:nvPr/>
        </p:nvSpPr>
        <p:spPr bwMode="auto">
          <a:xfrm>
            <a:off x="2771775" y="4724400"/>
            <a:ext cx="1944688" cy="1512888"/>
          </a:xfrm>
          <a:prstGeom prst="ellipse">
            <a:avLst/>
          </a:prstGeom>
          <a:solidFill>
            <a:srgbClr val="CCEC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algn="ctr" eaLnBrk="1" hangingPunct="1"/>
            <a:endParaRPr lang="es-ES" altLang="es-AR" sz="1600" b="1" baseline="0"/>
          </a:p>
          <a:p>
            <a:pPr algn="ctr" eaLnBrk="1" hangingPunct="1"/>
            <a:r>
              <a:rPr lang="es-ES" altLang="es-AR" sz="1600" b="1" i="1" baseline="0"/>
              <a:t>Citocromo P-450</a:t>
            </a:r>
          </a:p>
          <a:p>
            <a:pPr algn="ctr" eaLnBrk="1" hangingPunct="1"/>
            <a:r>
              <a:rPr lang="es-ES" altLang="es-AR" sz="1600" b="1" i="1" baseline="0"/>
              <a:t>Reductasa</a:t>
            </a:r>
          </a:p>
          <a:p>
            <a:pPr algn="ctr" eaLnBrk="1" hangingPunct="1"/>
            <a:r>
              <a:rPr lang="es-ES" altLang="es-AR" sz="1600" b="1" baseline="0"/>
              <a:t> (Fe-S)</a:t>
            </a:r>
          </a:p>
        </p:txBody>
      </p:sp>
      <p:sp>
        <p:nvSpPr>
          <p:cNvPr id="51216" name="Oval 45"/>
          <p:cNvSpPr>
            <a:spLocks noChangeArrowheads="1"/>
          </p:cNvSpPr>
          <p:nvPr/>
        </p:nvSpPr>
        <p:spPr bwMode="auto">
          <a:xfrm>
            <a:off x="4859338" y="4791075"/>
            <a:ext cx="1944687" cy="1512888"/>
          </a:xfrm>
          <a:prstGeom prst="ellipse">
            <a:avLst/>
          </a:prstGeom>
          <a:solidFill>
            <a:srgbClr val="CCEC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algn="ctr" eaLnBrk="1" hangingPunct="1"/>
            <a:r>
              <a:rPr lang="es-ES" altLang="es-AR" sz="1600" b="1" baseline="0"/>
              <a:t>Citocromo P-450</a:t>
            </a:r>
          </a:p>
          <a:p>
            <a:pPr algn="ctr" eaLnBrk="1" hangingPunct="1"/>
            <a:r>
              <a:rPr lang="es-ES" altLang="es-AR" sz="1600" b="1" baseline="0"/>
              <a:t>reducido</a:t>
            </a:r>
          </a:p>
        </p:txBody>
      </p:sp>
      <p:sp>
        <p:nvSpPr>
          <p:cNvPr id="51217" name="Text Box 46"/>
          <p:cNvSpPr txBox="1">
            <a:spLocks noChangeArrowheads="1"/>
          </p:cNvSpPr>
          <p:nvPr/>
        </p:nvSpPr>
        <p:spPr bwMode="auto">
          <a:xfrm>
            <a:off x="7235825" y="4437063"/>
            <a:ext cx="64928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000" b="1" baseline="0">
                <a:solidFill>
                  <a:schemeClr val="accent2"/>
                </a:solidFill>
              </a:rPr>
              <a:t>RH</a:t>
            </a:r>
          </a:p>
        </p:txBody>
      </p:sp>
      <p:sp>
        <p:nvSpPr>
          <p:cNvPr id="51218" name="Text Box 47"/>
          <p:cNvSpPr txBox="1">
            <a:spLocks noChangeArrowheads="1"/>
          </p:cNvSpPr>
          <p:nvPr/>
        </p:nvSpPr>
        <p:spPr bwMode="auto">
          <a:xfrm>
            <a:off x="7308850" y="6165850"/>
            <a:ext cx="8636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sz="2000" b="1" baseline="0">
                <a:solidFill>
                  <a:schemeClr val="accent2"/>
                </a:solidFill>
              </a:rPr>
              <a:t>R</a:t>
            </a:r>
            <a:r>
              <a:rPr lang="es-ES" altLang="es-AR" sz="2000" b="1" baseline="0">
                <a:solidFill>
                  <a:srgbClr val="F42B0A"/>
                </a:solidFill>
              </a:rPr>
              <a:t>O</a:t>
            </a:r>
            <a:r>
              <a:rPr lang="es-ES" altLang="es-AR" sz="2000" b="1" baseline="0">
                <a:solidFill>
                  <a:schemeClr val="accent2"/>
                </a:solidFill>
              </a:rPr>
              <a:t>H</a:t>
            </a:r>
            <a:endParaRPr lang="es-ES" altLang="es-AR" baseline="0">
              <a:solidFill>
                <a:schemeClr val="accent2"/>
              </a:solidFill>
            </a:endParaRPr>
          </a:p>
        </p:txBody>
      </p:sp>
      <p:sp>
        <p:nvSpPr>
          <p:cNvPr id="51219" name="Text Box 48"/>
          <p:cNvSpPr txBox="1">
            <a:spLocks noChangeArrowheads="1"/>
          </p:cNvSpPr>
          <p:nvPr/>
        </p:nvSpPr>
        <p:spPr bwMode="auto">
          <a:xfrm>
            <a:off x="7162800" y="5157788"/>
            <a:ext cx="71913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000" b="1" baseline="0">
                <a:solidFill>
                  <a:srgbClr val="F42B0A"/>
                </a:solidFill>
              </a:rPr>
              <a:t>O</a:t>
            </a:r>
            <a:r>
              <a:rPr lang="es-ES" altLang="es-AR" sz="2000" b="1">
                <a:solidFill>
                  <a:srgbClr val="F42B0A"/>
                </a:solidFill>
              </a:rPr>
              <a:t>2</a:t>
            </a:r>
            <a:endParaRPr lang="es-ES" altLang="es-AR" sz="2000" b="1" baseline="0">
              <a:solidFill>
                <a:srgbClr val="F42B0A"/>
              </a:solidFill>
            </a:endParaRPr>
          </a:p>
        </p:txBody>
      </p:sp>
      <p:sp>
        <p:nvSpPr>
          <p:cNvPr id="51220" name="Text Box 49"/>
          <p:cNvSpPr txBox="1">
            <a:spLocks noChangeArrowheads="1"/>
          </p:cNvSpPr>
          <p:nvPr/>
        </p:nvSpPr>
        <p:spPr bwMode="auto">
          <a:xfrm>
            <a:off x="7235825" y="5591175"/>
            <a:ext cx="7207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sz="2000" b="1" baseline="0"/>
              <a:t>H</a:t>
            </a:r>
            <a:r>
              <a:rPr lang="es-ES" altLang="es-AR" sz="2000" b="1"/>
              <a:t>2</a:t>
            </a:r>
            <a:r>
              <a:rPr lang="es-ES" altLang="es-AR" sz="2000" b="1" baseline="0">
                <a:solidFill>
                  <a:srgbClr val="F42B0A"/>
                </a:solidFill>
              </a:rPr>
              <a:t>O</a:t>
            </a:r>
            <a:endParaRPr lang="es-ES" altLang="es-AR" baseline="0"/>
          </a:p>
        </p:txBody>
      </p:sp>
      <p:sp>
        <p:nvSpPr>
          <p:cNvPr id="51221" name="Text Box 39"/>
          <p:cNvSpPr txBox="1">
            <a:spLocks noChangeArrowheads="1"/>
          </p:cNvSpPr>
          <p:nvPr/>
        </p:nvSpPr>
        <p:spPr bwMode="auto">
          <a:xfrm>
            <a:off x="3132138" y="4652963"/>
            <a:ext cx="1223962" cy="366712"/>
          </a:xfrm>
          <a:prstGeom prst="rect">
            <a:avLst/>
          </a:prstGeom>
          <a:solidFill>
            <a:srgbClr val="FBFDA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b="1" baseline="0"/>
              <a:t>Oxidado</a:t>
            </a:r>
          </a:p>
        </p:txBody>
      </p:sp>
      <p:sp>
        <p:nvSpPr>
          <p:cNvPr id="51222" name="Text Box 40"/>
          <p:cNvSpPr txBox="1">
            <a:spLocks noChangeArrowheads="1"/>
          </p:cNvSpPr>
          <p:nvPr/>
        </p:nvSpPr>
        <p:spPr bwMode="auto">
          <a:xfrm>
            <a:off x="3059113" y="6092825"/>
            <a:ext cx="1439862" cy="366713"/>
          </a:xfrm>
          <a:prstGeom prst="rect">
            <a:avLst/>
          </a:prstGeom>
          <a:solidFill>
            <a:srgbClr val="FBFDA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baseline="0"/>
              <a:t>Reducido</a:t>
            </a:r>
          </a:p>
        </p:txBody>
      </p:sp>
      <p:sp>
        <p:nvSpPr>
          <p:cNvPr id="51223" name="Text Box 41"/>
          <p:cNvSpPr txBox="1">
            <a:spLocks noChangeArrowheads="1"/>
          </p:cNvSpPr>
          <p:nvPr/>
        </p:nvSpPr>
        <p:spPr bwMode="auto">
          <a:xfrm>
            <a:off x="5148263" y="4575175"/>
            <a:ext cx="1439862" cy="366713"/>
          </a:xfrm>
          <a:prstGeom prst="rect">
            <a:avLst/>
          </a:prstGeom>
          <a:solidFill>
            <a:srgbClr val="FBFDA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baseline="0"/>
              <a:t>Reducido</a:t>
            </a:r>
          </a:p>
        </p:txBody>
      </p:sp>
      <p:sp>
        <p:nvSpPr>
          <p:cNvPr id="51224" name="Text Box 42"/>
          <p:cNvSpPr txBox="1">
            <a:spLocks noChangeArrowheads="1"/>
          </p:cNvSpPr>
          <p:nvPr/>
        </p:nvSpPr>
        <p:spPr bwMode="auto">
          <a:xfrm>
            <a:off x="5219700" y="6230938"/>
            <a:ext cx="1223963" cy="366712"/>
          </a:xfrm>
          <a:prstGeom prst="rect">
            <a:avLst/>
          </a:prstGeom>
          <a:solidFill>
            <a:srgbClr val="FBFDA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baseline="0"/>
              <a:t>Oxidado</a:t>
            </a:r>
          </a:p>
        </p:txBody>
      </p:sp>
      <p:sp>
        <p:nvSpPr>
          <p:cNvPr id="51225" name="AutoShape 63"/>
          <p:cNvSpPr>
            <a:spLocks noChangeArrowheads="1"/>
          </p:cNvSpPr>
          <p:nvPr/>
        </p:nvSpPr>
        <p:spPr bwMode="auto">
          <a:xfrm>
            <a:off x="2195513" y="4868863"/>
            <a:ext cx="503237" cy="1152525"/>
          </a:xfrm>
          <a:prstGeom prst="curvedLeftArrow">
            <a:avLst>
              <a:gd name="adj1" fmla="val 45804"/>
              <a:gd name="adj2" fmla="val 91609"/>
              <a:gd name="adj3" fmla="val 33333"/>
            </a:avLst>
          </a:prstGeom>
          <a:solidFill>
            <a:srgbClr val="5C540A"/>
          </a:solidFill>
          <a:ln w="9525">
            <a:solidFill>
              <a:schemeClr val="tx1"/>
            </a:solidFill>
            <a:miter lim="800000"/>
            <a:headEnd/>
            <a:tailEnd/>
          </a:ln>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51226" name="AutoShape 64"/>
          <p:cNvSpPr>
            <a:spLocks noChangeArrowheads="1"/>
          </p:cNvSpPr>
          <p:nvPr/>
        </p:nvSpPr>
        <p:spPr bwMode="auto">
          <a:xfrm>
            <a:off x="2700338" y="4797425"/>
            <a:ext cx="431800" cy="1584325"/>
          </a:xfrm>
          <a:prstGeom prst="curvedRightArrow">
            <a:avLst>
              <a:gd name="adj1" fmla="val 41176"/>
              <a:gd name="adj2" fmla="val 114558"/>
              <a:gd name="adj3" fmla="val 33333"/>
            </a:avLst>
          </a:prstGeom>
          <a:solidFill>
            <a:srgbClr val="5C540A"/>
          </a:solidFill>
          <a:ln w="9525">
            <a:solidFill>
              <a:schemeClr val="tx1"/>
            </a:solidFill>
            <a:miter lim="800000"/>
            <a:headEnd/>
            <a:tailEnd/>
          </a:ln>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grpSp>
        <p:nvGrpSpPr>
          <p:cNvPr id="51227" name="Group 67"/>
          <p:cNvGrpSpPr>
            <a:grpSpLocks/>
          </p:cNvGrpSpPr>
          <p:nvPr/>
        </p:nvGrpSpPr>
        <p:grpSpPr bwMode="auto">
          <a:xfrm>
            <a:off x="4356100" y="4581525"/>
            <a:ext cx="792163" cy="1655763"/>
            <a:chOff x="2744" y="2886"/>
            <a:chExt cx="499" cy="1043"/>
          </a:xfrm>
        </p:grpSpPr>
        <p:sp>
          <p:nvSpPr>
            <p:cNvPr id="51231" name="AutoShape 65"/>
            <p:cNvSpPr>
              <a:spLocks noChangeArrowheads="1"/>
            </p:cNvSpPr>
            <p:nvPr/>
          </p:nvSpPr>
          <p:spPr bwMode="auto">
            <a:xfrm rot="-5400000">
              <a:off x="2359" y="3271"/>
              <a:ext cx="1043" cy="273"/>
            </a:xfrm>
            <a:prstGeom prst="curvedUpArrow">
              <a:avLst>
                <a:gd name="adj1" fmla="val 46854"/>
                <a:gd name="adj2" fmla="val 123265"/>
                <a:gd name="adj3" fmla="val 50731"/>
              </a:avLst>
            </a:prstGeom>
            <a:solidFill>
              <a:srgbClr val="5C540A"/>
            </a:solidFill>
            <a:ln w="9525">
              <a:solidFill>
                <a:schemeClr val="tx1"/>
              </a:solidFill>
              <a:miter lim="800000"/>
              <a:headEnd/>
              <a:tailEnd/>
            </a:ln>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51232" name="AutoShape 66"/>
            <p:cNvSpPr>
              <a:spLocks noChangeArrowheads="1"/>
            </p:cNvSpPr>
            <p:nvPr/>
          </p:nvSpPr>
          <p:spPr bwMode="auto">
            <a:xfrm rot="-5400000">
              <a:off x="2631" y="3316"/>
              <a:ext cx="998" cy="227"/>
            </a:xfrm>
            <a:prstGeom prst="curvedDownArrow">
              <a:avLst>
                <a:gd name="adj1" fmla="val 49318"/>
                <a:gd name="adj2" fmla="val 149785"/>
                <a:gd name="adj3" fmla="val 33333"/>
              </a:avLst>
            </a:prstGeom>
            <a:solidFill>
              <a:srgbClr val="5C540A"/>
            </a:solidFill>
            <a:ln w="9525">
              <a:solidFill>
                <a:schemeClr val="tx1"/>
              </a:solidFill>
              <a:miter lim="800000"/>
              <a:headEnd/>
              <a:tailEnd/>
            </a:ln>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grpSp>
      <p:sp>
        <p:nvSpPr>
          <p:cNvPr id="51228" name="AutoShape 69"/>
          <p:cNvSpPr>
            <a:spLocks noChangeArrowheads="1"/>
          </p:cNvSpPr>
          <p:nvPr/>
        </p:nvSpPr>
        <p:spPr bwMode="auto">
          <a:xfrm rot="5135878">
            <a:off x="6192837" y="5408613"/>
            <a:ext cx="1655763" cy="433388"/>
          </a:xfrm>
          <a:prstGeom prst="curvedUpArrow">
            <a:avLst>
              <a:gd name="adj1" fmla="val 46854"/>
              <a:gd name="adj2" fmla="val 123264"/>
              <a:gd name="adj3" fmla="val 50731"/>
            </a:avLst>
          </a:prstGeom>
          <a:solidFill>
            <a:srgbClr val="5C540A"/>
          </a:solidFill>
          <a:ln w="9525">
            <a:solidFill>
              <a:schemeClr val="tx1"/>
            </a:solidFill>
            <a:miter lim="800000"/>
            <a:headEnd/>
            <a:tailEnd/>
          </a:ln>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51229" name="AutoShape 70"/>
          <p:cNvSpPr>
            <a:spLocks noChangeArrowheads="1"/>
          </p:cNvSpPr>
          <p:nvPr/>
        </p:nvSpPr>
        <p:spPr bwMode="auto">
          <a:xfrm rot="5271095">
            <a:off x="5831681" y="5409407"/>
            <a:ext cx="1584325" cy="360362"/>
          </a:xfrm>
          <a:prstGeom prst="curvedDownArrow">
            <a:avLst>
              <a:gd name="adj1" fmla="val 49318"/>
              <a:gd name="adj2" fmla="val 149786"/>
              <a:gd name="adj3" fmla="val 33333"/>
            </a:avLst>
          </a:prstGeom>
          <a:solidFill>
            <a:srgbClr val="5C540A"/>
          </a:solidFill>
          <a:ln w="9525">
            <a:solidFill>
              <a:schemeClr val="tx1"/>
            </a:solidFill>
            <a:miter lim="800000"/>
            <a:headEnd/>
            <a:tailEnd/>
          </a:ln>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51230" name="AutoShape 71"/>
          <p:cNvSpPr>
            <a:spLocks noChangeArrowheads="1"/>
          </p:cNvSpPr>
          <p:nvPr/>
        </p:nvSpPr>
        <p:spPr bwMode="auto">
          <a:xfrm>
            <a:off x="6804025" y="5300663"/>
            <a:ext cx="431800" cy="433387"/>
          </a:xfrm>
          <a:prstGeom prst="curvedRightArrow">
            <a:avLst>
              <a:gd name="adj1" fmla="val 20074"/>
              <a:gd name="adj2" fmla="val 40147"/>
              <a:gd name="adj3" fmla="val 33333"/>
            </a:avLst>
          </a:prstGeom>
          <a:solidFill>
            <a:srgbClr val="5C540A"/>
          </a:solidFill>
          <a:ln w="9525">
            <a:solidFill>
              <a:schemeClr val="tx1"/>
            </a:solidFill>
            <a:miter lim="800000"/>
            <a:headEnd/>
            <a:tailEnd/>
          </a:ln>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Tree>
    <p:extLst>
      <p:ext uri="{BB962C8B-B14F-4D97-AF65-F5344CB8AC3E}">
        <p14:creationId xmlns:p14="http://schemas.microsoft.com/office/powerpoint/2010/main" val="71344460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AR" dirty="0" smtClean="0"/>
              <a:t>VÍAS METABÓLICAS</a:t>
            </a:r>
            <a:endParaRPr lang="es-AR" dirty="0"/>
          </a:p>
        </p:txBody>
      </p:sp>
      <p:sp>
        <p:nvSpPr>
          <p:cNvPr id="3" name="2 Marcador de contenido"/>
          <p:cNvSpPr>
            <a:spLocks noGrp="1"/>
          </p:cNvSpPr>
          <p:nvPr>
            <p:ph idx="1"/>
          </p:nvPr>
        </p:nvSpPr>
        <p:spPr/>
        <p:txBody>
          <a:bodyPr/>
          <a:lstStyle/>
          <a:p>
            <a:r>
              <a:rPr lang="es-AR" dirty="0" smtClean="0"/>
              <a:t>Existen transformaciones que ocurren en forma </a:t>
            </a:r>
            <a:r>
              <a:rPr lang="es-AR" b="1" dirty="0" smtClean="0"/>
              <a:t>cíclica</a:t>
            </a:r>
            <a:r>
              <a:rPr lang="es-AR" dirty="0" smtClean="0"/>
              <a:t>: la secuencia ordenada de reacciones termina regenerando el compuesto final.</a:t>
            </a:r>
          </a:p>
          <a:p>
            <a:pPr marL="0" indent="0">
              <a:buNone/>
            </a:pPr>
            <a:r>
              <a:rPr lang="es-AR" b="1" dirty="0" smtClean="0"/>
              <a:t>		</a:t>
            </a:r>
            <a:endParaRPr lang="es-AR" dirty="0" smtClean="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91880" y="3898129"/>
            <a:ext cx="2088232" cy="17631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3877607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AR" dirty="0" smtClean="0"/>
              <a:t>VÍAS METABÓLICAS</a:t>
            </a:r>
            <a:endParaRPr lang="es-AR" dirty="0"/>
          </a:p>
        </p:txBody>
      </p:sp>
      <p:sp>
        <p:nvSpPr>
          <p:cNvPr id="3" name="2 Marcador de contenido"/>
          <p:cNvSpPr>
            <a:spLocks noGrp="1"/>
          </p:cNvSpPr>
          <p:nvPr>
            <p:ph idx="1"/>
          </p:nvPr>
        </p:nvSpPr>
        <p:spPr/>
        <p:txBody>
          <a:bodyPr/>
          <a:lstStyle/>
          <a:p>
            <a:r>
              <a:rPr lang="es-AR" dirty="0" smtClean="0"/>
              <a:t>CICLOS INTERCONECTADOS</a:t>
            </a:r>
          </a:p>
          <a:p>
            <a:endParaRPr lang="es-AR" dirty="0"/>
          </a:p>
          <a:p>
            <a:endParaRPr lang="es-AR" dirty="0" smtClean="0"/>
          </a:p>
          <a:p>
            <a:endParaRPr lang="es-AR" dirty="0" smtClean="0"/>
          </a:p>
          <a:p>
            <a:pPr marL="0" indent="0">
              <a:buNone/>
            </a:pPr>
            <a:endParaRPr lang="es-AR" dirty="0"/>
          </a:p>
          <a:p>
            <a:r>
              <a:rPr lang="es-AR" dirty="0" smtClean="0"/>
              <a:t>REACCIONES EN CASCADA</a:t>
            </a:r>
          </a:p>
          <a:p>
            <a:endParaRPr lang="es-AR" dirty="0"/>
          </a:p>
          <a:p>
            <a:endParaRPr lang="es-AR"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86113" y="2348880"/>
            <a:ext cx="2771775" cy="1562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03408" y="4365104"/>
            <a:ext cx="1817176" cy="15358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50850825"/>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Angles</Template>
  <TotalTime>1254</TotalTime>
  <Words>3013</Words>
  <Application>Microsoft Office PowerPoint</Application>
  <PresentationFormat>Presentación en pantalla (4:3)</PresentationFormat>
  <Paragraphs>625</Paragraphs>
  <Slides>74</Slides>
  <Notes>3</Notes>
  <HiddenSlides>0</HiddenSlides>
  <MMClips>0</MMClips>
  <ScaleCrop>false</ScaleCrop>
  <HeadingPairs>
    <vt:vector size="6" baseType="variant">
      <vt:variant>
        <vt:lpstr>Tema</vt:lpstr>
      </vt:variant>
      <vt:variant>
        <vt:i4>1</vt:i4>
      </vt:variant>
      <vt:variant>
        <vt:lpstr>Servidores OLE incrustados</vt:lpstr>
      </vt:variant>
      <vt:variant>
        <vt:i4>1</vt:i4>
      </vt:variant>
      <vt:variant>
        <vt:lpstr>Títulos de diapositiva</vt:lpstr>
      </vt:variant>
      <vt:variant>
        <vt:i4>74</vt:i4>
      </vt:variant>
    </vt:vector>
  </HeadingPairs>
  <TitlesOfParts>
    <vt:vector size="76" baseType="lpstr">
      <vt:lpstr>Tema de Office</vt:lpstr>
      <vt:lpstr>Fotografía de Photo Editor</vt:lpstr>
      <vt:lpstr> </vt:lpstr>
      <vt:lpstr>Metabolismo</vt:lpstr>
      <vt:lpstr>Metabolismo</vt:lpstr>
      <vt:lpstr>VIAS METABÓLICAS</vt:lpstr>
      <vt:lpstr>VÍAS METABÓLICAS</vt:lpstr>
      <vt:lpstr>VÍAS METABÓLICAS</vt:lpstr>
      <vt:lpstr>VÍAS METABÓLICAS</vt:lpstr>
      <vt:lpstr>VÍAS METABÓLICAS</vt:lpstr>
      <vt:lpstr>VÍAS METABÓLICAS</vt:lpstr>
      <vt:lpstr>VÍAS METABÓLICAS</vt:lpstr>
      <vt:lpstr>Presentación de PowerPoint</vt:lpstr>
      <vt:lpstr>Presentación de PowerPoint</vt:lpstr>
      <vt:lpstr>Presentación de PowerPoint</vt:lpstr>
      <vt:lpstr>Presentación de PowerPoint</vt:lpstr>
      <vt:lpstr>Presentación de PowerPoint</vt:lpstr>
      <vt:lpstr>Presentación de PowerPoint</vt:lpstr>
      <vt:lpstr>Cómo utiliza la célula la energía almacenada en los compuestos?</vt:lpstr>
      <vt:lpstr>Presentación de PowerPoint</vt:lpstr>
      <vt:lpstr>Presentación de PowerPoint</vt:lpstr>
      <vt:lpstr>MECANISMOS DE SINTESIS DE ATP</vt:lpstr>
      <vt:lpstr>Presentación de PowerPoint</vt:lpstr>
      <vt:lpstr>Compuestos con uniones ricas en energía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OXIDORREDUCTASAS (DESHIDROGENASAS)</vt:lpstr>
      <vt:lpstr>REACCION DE REDUCCION DE NAD+</vt:lpstr>
      <vt:lpstr>Deshidrogenasas ligadas a FAD ó a FMN</vt:lpstr>
      <vt:lpstr>FLAVINA</vt:lpstr>
      <vt:lpstr>Presentación de PowerPoint</vt:lpstr>
      <vt:lpstr>Presentación de PowerPoint</vt:lpstr>
      <vt:lpstr>Estructura mitocondrial</vt:lpstr>
      <vt:lpstr>Presentación de PowerPoint</vt:lpstr>
      <vt:lpstr>Destino de los equivalentes de reducción</vt:lpstr>
      <vt:lpstr>CADENA DE TRANSPORTE ELECTRONICO</vt:lpstr>
      <vt:lpstr>Potenciales de reducción estándar</vt:lpstr>
      <vt:lpstr>COMPONENTES DE LA CADENA DE TRANSPORTE ELECTRONICO</vt:lpstr>
      <vt:lpstr>Presentación de PowerPoint</vt:lpstr>
      <vt:lpstr>Complejos de la Cadena de transporte electrónico-Citocromo c</vt:lpstr>
      <vt:lpstr>Ordenamiento de los componentes de la cadena respiratoria</vt:lpstr>
      <vt:lpstr>Presentación de PowerPoint</vt:lpstr>
      <vt:lpstr>REACCIONES DEL COMPLEJO I</vt:lpstr>
      <vt:lpstr>Reacciones que proveen de NADH a la cadena respiratoria</vt:lpstr>
      <vt:lpstr>Camino de los equivalentes de reducción en el Complejo I</vt:lpstr>
      <vt:lpstr>COMPLEJO II</vt:lpstr>
      <vt:lpstr>CAMINO DE LOS ELECTRONES desde el COMPLEJO III al O2</vt:lpstr>
      <vt:lpstr>En resumen</vt:lpstr>
      <vt:lpstr>Presentación de PowerPoint</vt:lpstr>
      <vt:lpstr>Presentación de PowerPoint</vt:lpstr>
      <vt:lpstr>SINTESIS DE ATP  TEORIA QUIMIOSMOTICA</vt:lpstr>
      <vt:lpstr>Presentación de PowerPoint</vt:lpstr>
      <vt:lpstr>TRANSLOCACIÓN DE PROTONES Y SÍNTESIS DE ATP </vt:lpstr>
      <vt:lpstr>POSTULADOS DE LA TEORIA QUIMIOSMOTICA</vt:lpstr>
      <vt:lpstr>Rendimiento de la fosforilación oxidativa</vt:lpstr>
      <vt:lpstr>CONTROL RESPIRATORIO </vt:lpstr>
      <vt:lpstr>INHIBIDORES</vt:lpstr>
      <vt:lpstr>Presentación de PowerPoint</vt:lpstr>
      <vt:lpstr>INHIBIDORES DE LA FOSFORILACIÓN</vt:lpstr>
      <vt:lpstr>Presentación de PowerPoint</vt:lpstr>
      <vt:lpstr>DESACOPLANTES</vt:lpstr>
      <vt:lpstr>Presentación de PowerPoint</vt:lpstr>
      <vt:lpstr>Presentación de PowerPoint</vt:lpstr>
      <vt:lpstr>Relación P/O</vt:lpstr>
      <vt:lpstr>Relación P/O en presencia de Inhibidores</vt:lpstr>
      <vt:lpstr>Presentación de PowerPoint</vt:lpstr>
      <vt:lpstr>Otros sistemas de transporte electrónico</vt:lpstr>
      <vt:lpstr>Presentación de PowerPoint</vt:lpstr>
      <vt:lpstr>MONOOXIGENASAS u OXIGENASAS DE FUNCION MIXTA ó HIDROXILASAS</vt:lpstr>
      <vt:lpstr>Esquema de reacción donde interviene un Citocromo P450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ethel</dc:creator>
  <cp:lastModifiedBy>ethel</cp:lastModifiedBy>
  <cp:revision>71</cp:revision>
  <dcterms:created xsi:type="dcterms:W3CDTF">2015-08-31T12:54:02Z</dcterms:created>
  <dcterms:modified xsi:type="dcterms:W3CDTF">2017-08-22T20:50:18Z</dcterms:modified>
</cp:coreProperties>
</file>